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6" r:id="rId1"/>
  </p:sldMasterIdLst>
  <p:notesMasterIdLst>
    <p:notesMasterId r:id="rId41"/>
  </p:notesMasterIdLst>
  <p:sldIdLst>
    <p:sldId id="256" r:id="rId2"/>
    <p:sldId id="313" r:id="rId3"/>
    <p:sldId id="309" r:id="rId4"/>
    <p:sldId id="294" r:id="rId5"/>
    <p:sldId id="328" r:id="rId6"/>
    <p:sldId id="259" r:id="rId7"/>
    <p:sldId id="305" r:id="rId8"/>
    <p:sldId id="282" r:id="rId9"/>
    <p:sldId id="267" r:id="rId10"/>
    <p:sldId id="303" r:id="rId11"/>
    <p:sldId id="333" r:id="rId12"/>
    <p:sldId id="269" r:id="rId13"/>
    <p:sldId id="314" r:id="rId14"/>
    <p:sldId id="290" r:id="rId15"/>
    <p:sldId id="331" r:id="rId16"/>
    <p:sldId id="320" r:id="rId17"/>
    <p:sldId id="318" r:id="rId18"/>
    <p:sldId id="321" r:id="rId19"/>
    <p:sldId id="322" r:id="rId20"/>
    <p:sldId id="323" r:id="rId21"/>
    <p:sldId id="289" r:id="rId22"/>
    <p:sldId id="276" r:id="rId23"/>
    <p:sldId id="270" r:id="rId24"/>
    <p:sldId id="280" r:id="rId25"/>
    <p:sldId id="271" r:id="rId26"/>
    <p:sldId id="273" r:id="rId27"/>
    <p:sldId id="297" r:id="rId28"/>
    <p:sldId id="275" r:id="rId29"/>
    <p:sldId id="332" r:id="rId30"/>
    <p:sldId id="279" r:id="rId31"/>
    <p:sldId id="315" r:id="rId32"/>
    <p:sldId id="327" r:id="rId33"/>
    <p:sldId id="316" r:id="rId34"/>
    <p:sldId id="317" r:id="rId35"/>
    <p:sldId id="329" r:id="rId36"/>
    <p:sldId id="308" r:id="rId37"/>
    <p:sldId id="295" r:id="rId38"/>
    <p:sldId id="301" r:id="rId39"/>
    <p:sldId id="29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עטרה בקל" initials="עב" lastIdx="1" clrIdx="0">
    <p:extLst>
      <p:ext uri="{19B8F6BF-5375-455C-9EA6-DF929625EA0E}">
        <p15:presenceInfo xmlns:p15="http://schemas.microsoft.com/office/powerpoint/2012/main" userId="9264c72d5e2943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CCFF"/>
    <a:srgbClr val="FF505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סגנון ביניים 4 - הדגשה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44" autoAdjust="0"/>
  </p:normalViewPr>
  <p:slideViewPr>
    <p:cSldViewPr snapToGrid="0">
      <p:cViewPr>
        <p:scale>
          <a:sx n="100" d="100"/>
          <a:sy n="100" d="100"/>
        </p:scale>
        <p:origin x="936" y="294"/>
      </p:cViewPr>
      <p:guideLst/>
    </p:cSldViewPr>
  </p:slideViewPr>
  <p:outlineViewPr>
    <p:cViewPr>
      <p:scale>
        <a:sx n="33" d="100"/>
        <a:sy n="33" d="100"/>
      </p:scale>
      <p:origin x="0" y="-411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nakar\Google%20Drive\&#1500;&#1497;&#1502;&#1493;&#1491;&#1497;&#1501;\&#1514;&#1493;&#1510;&#1488;&#1493;&#1514;%20&#1493;&#1488;&#1504;&#1500;&#1497;&#1494;&#1492;\Fluorescence\Controlled%20exp\controlled%20ex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akar\Google%20Drive\&#1500;&#1497;&#1502;&#1493;&#1491;&#1497;&#1501;\&#1514;&#1493;&#1510;&#1488;&#1493;&#1514;%20&#1493;&#1488;&#1504;&#1500;&#1497;&#1494;&#1492;\Fluorescence\Controlled%20exp\controlled%20exp.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akar\Google%20Drive\&#1500;&#1497;&#1502;&#1493;&#1491;&#1497;&#1501;\&#1514;&#1493;&#1510;&#1488;&#1493;&#1514;%20&#1493;&#1488;&#1504;&#1500;&#1497;&#1494;&#1492;\Fluorescence\Controlled%20exp\controlled%20exp.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specifics!$C$3</c:f>
              <c:strCache>
                <c:ptCount val="1"/>
                <c:pt idx="0">
                  <c:v>210-370</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tx1"/>
                </a:solidFill>
                <a:prstDash val="sysDot"/>
              </a:ln>
              <a:effectLst/>
            </c:spPr>
            <c:trendlineType val="exp"/>
            <c:dispRSqr val="0"/>
            <c:dispEq val="0"/>
          </c:trendline>
          <c:xVal>
            <c:numRef>
              <c:f>specifics!$B$4:$B$49</c:f>
              <c:numCache>
                <c:formatCode>General</c:formatCode>
                <c:ptCount val="46"/>
                <c:pt idx="0">
                  <c:v>8</c:v>
                </c:pt>
                <c:pt idx="1">
                  <c:v>8</c:v>
                </c:pt>
                <c:pt idx="2">
                  <c:v>8</c:v>
                </c:pt>
                <c:pt idx="3">
                  <c:v>8</c:v>
                </c:pt>
                <c:pt idx="4">
                  <c:v>8</c:v>
                </c:pt>
                <c:pt idx="5">
                  <c:v>7</c:v>
                </c:pt>
                <c:pt idx="6">
                  <c:v>7</c:v>
                </c:pt>
                <c:pt idx="7">
                  <c:v>7</c:v>
                </c:pt>
                <c:pt idx="8">
                  <c:v>7</c:v>
                </c:pt>
                <c:pt idx="9">
                  <c:v>7</c:v>
                </c:pt>
                <c:pt idx="10">
                  <c:v>7</c:v>
                </c:pt>
                <c:pt idx="11">
                  <c:v>6</c:v>
                </c:pt>
                <c:pt idx="12">
                  <c:v>6</c:v>
                </c:pt>
                <c:pt idx="13">
                  <c:v>6</c:v>
                </c:pt>
                <c:pt idx="14">
                  <c:v>6</c:v>
                </c:pt>
                <c:pt idx="15">
                  <c:v>6</c:v>
                </c:pt>
                <c:pt idx="16">
                  <c:v>6</c:v>
                </c:pt>
                <c:pt idx="17">
                  <c:v>5</c:v>
                </c:pt>
                <c:pt idx="18">
                  <c:v>5</c:v>
                </c:pt>
                <c:pt idx="19">
                  <c:v>5</c:v>
                </c:pt>
                <c:pt idx="20">
                  <c:v>5</c:v>
                </c:pt>
                <c:pt idx="21">
                  <c:v>5</c:v>
                </c:pt>
                <c:pt idx="22">
                  <c:v>4</c:v>
                </c:pt>
                <c:pt idx="23">
                  <c:v>4</c:v>
                </c:pt>
                <c:pt idx="24">
                  <c:v>4</c:v>
                </c:pt>
                <c:pt idx="25">
                  <c:v>4</c:v>
                </c:pt>
                <c:pt idx="26">
                  <c:v>4</c:v>
                </c:pt>
                <c:pt idx="27">
                  <c:v>3</c:v>
                </c:pt>
                <c:pt idx="28">
                  <c:v>3</c:v>
                </c:pt>
                <c:pt idx="29">
                  <c:v>3</c:v>
                </c:pt>
                <c:pt idx="30">
                  <c:v>3</c:v>
                </c:pt>
                <c:pt idx="31">
                  <c:v>2</c:v>
                </c:pt>
                <c:pt idx="32">
                  <c:v>2</c:v>
                </c:pt>
                <c:pt idx="33">
                  <c:v>2</c:v>
                </c:pt>
                <c:pt idx="34">
                  <c:v>2</c:v>
                </c:pt>
                <c:pt idx="35">
                  <c:v>2</c:v>
                </c:pt>
                <c:pt idx="36">
                  <c:v>1</c:v>
                </c:pt>
                <c:pt idx="37">
                  <c:v>1</c:v>
                </c:pt>
                <c:pt idx="38">
                  <c:v>1</c:v>
                </c:pt>
                <c:pt idx="39">
                  <c:v>1</c:v>
                </c:pt>
                <c:pt idx="40">
                  <c:v>1</c:v>
                </c:pt>
                <c:pt idx="41">
                  <c:v>0</c:v>
                </c:pt>
                <c:pt idx="42">
                  <c:v>0</c:v>
                </c:pt>
                <c:pt idx="43">
                  <c:v>0</c:v>
                </c:pt>
                <c:pt idx="44">
                  <c:v>0</c:v>
                </c:pt>
                <c:pt idx="45">
                  <c:v>0</c:v>
                </c:pt>
              </c:numCache>
            </c:numRef>
          </c:xVal>
          <c:yVal>
            <c:numRef>
              <c:f>specifics!$C$4:$C$49</c:f>
              <c:numCache>
                <c:formatCode>General</c:formatCode>
                <c:ptCount val="46"/>
                <c:pt idx="0">
                  <c:v>0.48537012973425464</c:v>
                </c:pt>
                <c:pt idx="1">
                  <c:v>0.5081123636474012</c:v>
                </c:pt>
                <c:pt idx="2">
                  <c:v>0.5380267944611361</c:v>
                </c:pt>
                <c:pt idx="3">
                  <c:v>0.55475754482677642</c:v>
                </c:pt>
                <c:pt idx="4">
                  <c:v>0.51405306071876755</c:v>
                </c:pt>
                <c:pt idx="5">
                  <c:v>0.23498624911817492</c:v>
                </c:pt>
                <c:pt idx="6">
                  <c:v>0.21233699329854497</c:v>
                </c:pt>
                <c:pt idx="7">
                  <c:v>0.2172897554272559</c:v>
                </c:pt>
                <c:pt idx="8">
                  <c:v>0.1990128535282327</c:v>
                </c:pt>
                <c:pt idx="9">
                  <c:v>0.19390302003722418</c:v>
                </c:pt>
                <c:pt idx="10">
                  <c:v>0.20225689361641819</c:v>
                </c:pt>
                <c:pt idx="11">
                  <c:v>0.10336627557648219</c:v>
                </c:pt>
                <c:pt idx="12">
                  <c:v>0.15524879642710426</c:v>
                </c:pt>
                <c:pt idx="13">
                  <c:v>9.9177890289226564E-2</c:v>
                </c:pt>
                <c:pt idx="14">
                  <c:v>9.1085243138481833E-2</c:v>
                </c:pt>
                <c:pt idx="15">
                  <c:v>9.1895996439157218E-2</c:v>
                </c:pt>
                <c:pt idx="16">
                  <c:v>0.14836431588551036</c:v>
                </c:pt>
                <c:pt idx="17">
                  <c:v>7.5423411591822725E-2</c:v>
                </c:pt>
                <c:pt idx="18">
                  <c:v>6.80726975804051E-2</c:v>
                </c:pt>
                <c:pt idx="19">
                  <c:v>7.5200791777903425E-2</c:v>
                </c:pt>
                <c:pt idx="20">
                  <c:v>8.3468616282392064E-2</c:v>
                </c:pt>
                <c:pt idx="21">
                  <c:v>8.3236825418675456E-2</c:v>
                </c:pt>
                <c:pt idx="22">
                  <c:v>8.1425391998734983E-2</c:v>
                </c:pt>
                <c:pt idx="23">
                  <c:v>7.8930922489053479E-2</c:v>
                </c:pt>
                <c:pt idx="24">
                  <c:v>7.5705977133191632E-2</c:v>
                </c:pt>
                <c:pt idx="25">
                  <c:v>7.8688725312164504E-2</c:v>
                </c:pt>
                <c:pt idx="26">
                  <c:v>0.26502082950815464</c:v>
                </c:pt>
                <c:pt idx="27">
                  <c:v>8.1821916440636147E-2</c:v>
                </c:pt>
                <c:pt idx="28">
                  <c:v>5.8972295841066058E-2</c:v>
                </c:pt>
                <c:pt idx="29">
                  <c:v>7.1340767289097898E-2</c:v>
                </c:pt>
                <c:pt idx="30">
                  <c:v>7.0736093404950171E-2</c:v>
                </c:pt>
                <c:pt idx="31">
                  <c:v>5.5400829302098428E-2</c:v>
                </c:pt>
                <c:pt idx="32">
                  <c:v>5.8446718391793752E-2</c:v>
                </c:pt>
                <c:pt idx="33">
                  <c:v>6.8709692886266896E-2</c:v>
                </c:pt>
                <c:pt idx="34">
                  <c:v>6.5088994116772131E-2</c:v>
                </c:pt>
                <c:pt idx="35">
                  <c:v>6.6001975008367145E-2</c:v>
                </c:pt>
                <c:pt idx="36">
                  <c:v>8.3017587864855302E-2</c:v>
                </c:pt>
                <c:pt idx="37">
                  <c:v>8.9597979773183067E-2</c:v>
                </c:pt>
                <c:pt idx="38">
                  <c:v>6.6735027207546094E-2</c:v>
                </c:pt>
                <c:pt idx="39">
                  <c:v>5.213337565394411E-2</c:v>
                </c:pt>
                <c:pt idx="40">
                  <c:v>5.3777113629587328E-2</c:v>
                </c:pt>
                <c:pt idx="41">
                  <c:v>7.4335861988499105E-2</c:v>
                </c:pt>
                <c:pt idx="42">
                  <c:v>0.11919595618694222</c:v>
                </c:pt>
                <c:pt idx="43">
                  <c:v>0.10548275435026405</c:v>
                </c:pt>
                <c:pt idx="44">
                  <c:v>8.7212903286325083E-2</c:v>
                </c:pt>
                <c:pt idx="45">
                  <c:v>0.10349079368677082</c:v>
                </c:pt>
              </c:numCache>
            </c:numRef>
          </c:yVal>
          <c:smooth val="0"/>
          <c:extLst>
            <c:ext xmlns:c16="http://schemas.microsoft.com/office/drawing/2014/chart" uri="{C3380CC4-5D6E-409C-BE32-E72D297353CC}">
              <c16:uniqueId val="{00000000-A960-49C7-8526-E70FDB4A3748}"/>
            </c:ext>
          </c:extLst>
        </c:ser>
        <c:dLbls>
          <c:showLegendKey val="0"/>
          <c:showVal val="0"/>
          <c:showCatName val="0"/>
          <c:showSerName val="0"/>
          <c:showPercent val="0"/>
          <c:showBubbleSize val="0"/>
        </c:dLbls>
        <c:axId val="1585438736"/>
        <c:axId val="1585432208"/>
      </c:scatterChart>
      <c:valAx>
        <c:axId val="1585438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r>
                  <a:rPr lang="en-US" dirty="0"/>
                  <a:t>Log CFU/ml</a:t>
                </a:r>
                <a:endParaRPr lang="he-IL" dirty="0"/>
              </a:p>
            </c:rich>
          </c:tx>
          <c:overlay val="0"/>
          <c:spPr>
            <a:noFill/>
            <a:ln>
              <a:noFill/>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32208"/>
        <c:crosses val="autoZero"/>
        <c:crossBetween val="midCat"/>
        <c:majorUnit val="1"/>
      </c:valAx>
      <c:valAx>
        <c:axId val="1585432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Relative Fluorescence</a:t>
                </a:r>
                <a:endParaRPr lang="he-IL"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387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4"/>
          <c:order val="0"/>
          <c:tx>
            <c:strRef>
              <c:f>specifics!$D$3</c:f>
              <c:strCache>
                <c:ptCount val="1"/>
                <c:pt idx="0">
                  <c:v>225-336</c:v>
                </c:pt>
              </c:strCache>
            </c:strRef>
          </c:tx>
          <c:spPr>
            <a:ln w="25400" cap="rnd">
              <a:noFill/>
              <a:round/>
            </a:ln>
            <a:effectLst/>
          </c:spPr>
          <c:marker>
            <c:symbol val="circle"/>
            <c:size val="5"/>
            <c:spPr>
              <a:solidFill>
                <a:schemeClr val="tx1"/>
              </a:solidFill>
              <a:ln w="9525">
                <a:noFill/>
              </a:ln>
              <a:effectLst/>
            </c:spPr>
          </c:marker>
          <c:trendline>
            <c:spPr>
              <a:ln w="19050" cap="rnd">
                <a:solidFill>
                  <a:schemeClr val="tx1"/>
                </a:solidFill>
                <a:prstDash val="sysDot"/>
              </a:ln>
              <a:effectLst/>
            </c:spPr>
            <c:trendlineType val="exp"/>
            <c:dispRSqr val="0"/>
            <c:dispEq val="0"/>
          </c:trendline>
          <c:xVal>
            <c:numRef>
              <c:f>specifics!$B$4:$B$49</c:f>
              <c:numCache>
                <c:formatCode>General</c:formatCode>
                <c:ptCount val="46"/>
                <c:pt idx="0">
                  <c:v>8</c:v>
                </c:pt>
                <c:pt idx="1">
                  <c:v>8</c:v>
                </c:pt>
                <c:pt idx="2">
                  <c:v>8</c:v>
                </c:pt>
                <c:pt idx="3">
                  <c:v>8</c:v>
                </c:pt>
                <c:pt idx="4">
                  <c:v>8</c:v>
                </c:pt>
                <c:pt idx="5">
                  <c:v>7</c:v>
                </c:pt>
                <c:pt idx="6">
                  <c:v>7</c:v>
                </c:pt>
                <c:pt idx="7">
                  <c:v>7</c:v>
                </c:pt>
                <c:pt idx="8">
                  <c:v>7</c:v>
                </c:pt>
                <c:pt idx="9">
                  <c:v>7</c:v>
                </c:pt>
                <c:pt idx="10">
                  <c:v>7</c:v>
                </c:pt>
                <c:pt idx="11">
                  <c:v>6</c:v>
                </c:pt>
                <c:pt idx="12">
                  <c:v>6</c:v>
                </c:pt>
                <c:pt idx="13">
                  <c:v>6</c:v>
                </c:pt>
                <c:pt idx="14">
                  <c:v>6</c:v>
                </c:pt>
                <c:pt idx="15">
                  <c:v>6</c:v>
                </c:pt>
                <c:pt idx="16">
                  <c:v>6</c:v>
                </c:pt>
                <c:pt idx="17">
                  <c:v>5</c:v>
                </c:pt>
                <c:pt idx="18">
                  <c:v>5</c:v>
                </c:pt>
                <c:pt idx="19">
                  <c:v>5</c:v>
                </c:pt>
                <c:pt idx="20">
                  <c:v>5</c:v>
                </c:pt>
                <c:pt idx="21">
                  <c:v>5</c:v>
                </c:pt>
                <c:pt idx="22">
                  <c:v>4</c:v>
                </c:pt>
                <c:pt idx="23">
                  <c:v>4</c:v>
                </c:pt>
                <c:pt idx="24">
                  <c:v>4</c:v>
                </c:pt>
                <c:pt idx="25">
                  <c:v>4</c:v>
                </c:pt>
                <c:pt idx="26">
                  <c:v>4</c:v>
                </c:pt>
                <c:pt idx="27">
                  <c:v>3</c:v>
                </c:pt>
                <c:pt idx="28">
                  <c:v>3</c:v>
                </c:pt>
                <c:pt idx="29">
                  <c:v>3</c:v>
                </c:pt>
                <c:pt idx="30">
                  <c:v>3</c:v>
                </c:pt>
                <c:pt idx="31">
                  <c:v>2</c:v>
                </c:pt>
                <c:pt idx="32">
                  <c:v>2</c:v>
                </c:pt>
                <c:pt idx="33">
                  <c:v>2</c:v>
                </c:pt>
                <c:pt idx="34">
                  <c:v>2</c:v>
                </c:pt>
                <c:pt idx="35">
                  <c:v>2</c:v>
                </c:pt>
                <c:pt idx="36">
                  <c:v>1</c:v>
                </c:pt>
                <c:pt idx="37">
                  <c:v>1</c:v>
                </c:pt>
                <c:pt idx="38">
                  <c:v>1</c:v>
                </c:pt>
                <c:pt idx="39">
                  <c:v>1</c:v>
                </c:pt>
                <c:pt idx="40">
                  <c:v>1</c:v>
                </c:pt>
                <c:pt idx="41">
                  <c:v>0</c:v>
                </c:pt>
                <c:pt idx="42">
                  <c:v>0</c:v>
                </c:pt>
                <c:pt idx="43">
                  <c:v>0</c:v>
                </c:pt>
                <c:pt idx="44">
                  <c:v>0</c:v>
                </c:pt>
                <c:pt idx="45">
                  <c:v>0</c:v>
                </c:pt>
              </c:numCache>
            </c:numRef>
          </c:xVal>
          <c:yVal>
            <c:numRef>
              <c:f>specifics!$D$4:$D$49</c:f>
              <c:numCache>
                <c:formatCode>General</c:formatCode>
                <c:ptCount val="46"/>
                <c:pt idx="0">
                  <c:v>1</c:v>
                </c:pt>
                <c:pt idx="1">
                  <c:v>1</c:v>
                </c:pt>
                <c:pt idx="2">
                  <c:v>0.99982404499868049</c:v>
                </c:pt>
                <c:pt idx="3">
                  <c:v>0.99919931956830665</c:v>
                </c:pt>
                <c:pt idx="4">
                  <c:v>1</c:v>
                </c:pt>
                <c:pt idx="5">
                  <c:v>0.70406881156325818</c:v>
                </c:pt>
                <c:pt idx="6">
                  <c:v>0.68362111374698842</c:v>
                </c:pt>
                <c:pt idx="7">
                  <c:v>0.70848286305742381</c:v>
                </c:pt>
                <c:pt idx="8">
                  <c:v>0.68547431164883543</c:v>
                </c:pt>
                <c:pt idx="9">
                  <c:v>0.70209186159946091</c:v>
                </c:pt>
                <c:pt idx="10">
                  <c:v>0.71193993464476224</c:v>
                </c:pt>
                <c:pt idx="11">
                  <c:v>0.18607360813248894</c:v>
                </c:pt>
                <c:pt idx="12">
                  <c:v>0.21780650321895159</c:v>
                </c:pt>
                <c:pt idx="13">
                  <c:v>0.19536566720328238</c:v>
                </c:pt>
                <c:pt idx="14">
                  <c:v>0.19405887452869142</c:v>
                </c:pt>
                <c:pt idx="15">
                  <c:v>0.2004720847282421</c:v>
                </c:pt>
                <c:pt idx="16">
                  <c:v>0.20573692518870204</c:v>
                </c:pt>
                <c:pt idx="17">
                  <c:v>9.2666621116514511E-2</c:v>
                </c:pt>
                <c:pt idx="18">
                  <c:v>9.3829927550746484E-2</c:v>
                </c:pt>
                <c:pt idx="19">
                  <c:v>9.6930876573460167E-2</c:v>
                </c:pt>
                <c:pt idx="20">
                  <c:v>9.0517146069880552E-2</c:v>
                </c:pt>
                <c:pt idx="21">
                  <c:v>8.9651077687334629E-2</c:v>
                </c:pt>
                <c:pt idx="22">
                  <c:v>8.1732791937420821E-2</c:v>
                </c:pt>
                <c:pt idx="23">
                  <c:v>8.3549259843238716E-2</c:v>
                </c:pt>
                <c:pt idx="24">
                  <c:v>8.3149051328805665E-2</c:v>
                </c:pt>
                <c:pt idx="25">
                  <c:v>8.5612843377953593E-2</c:v>
                </c:pt>
                <c:pt idx="26">
                  <c:v>8.0987040202960603E-2</c:v>
                </c:pt>
                <c:pt idx="27">
                  <c:v>8.8409077657319243E-2</c:v>
                </c:pt>
                <c:pt idx="28">
                  <c:v>8.0036898700489092E-2</c:v>
                </c:pt>
                <c:pt idx="29">
                  <c:v>7.761162883714319E-2</c:v>
                </c:pt>
                <c:pt idx="30">
                  <c:v>7.9874320605792359E-2</c:v>
                </c:pt>
                <c:pt idx="31">
                  <c:v>6.9159554337093795E-2</c:v>
                </c:pt>
                <c:pt idx="32">
                  <c:v>6.5802231045455337E-2</c:v>
                </c:pt>
                <c:pt idx="33">
                  <c:v>9.0554591267708789E-2</c:v>
                </c:pt>
                <c:pt idx="34">
                  <c:v>7.7430074611534588E-2</c:v>
                </c:pt>
                <c:pt idx="35">
                  <c:v>8.8536598091962432E-2</c:v>
                </c:pt>
                <c:pt idx="36">
                  <c:v>7.347631030503915E-2</c:v>
                </c:pt>
                <c:pt idx="37">
                  <c:v>8.7183504333274722E-2</c:v>
                </c:pt>
                <c:pt idx="38">
                  <c:v>7.9876150906660823E-2</c:v>
                </c:pt>
                <c:pt idx="39">
                  <c:v>8.8223838056082235E-2</c:v>
                </c:pt>
                <c:pt idx="40">
                  <c:v>8.0839038665108512E-2</c:v>
                </c:pt>
                <c:pt idx="41">
                  <c:v>8.997539134619148E-2</c:v>
                </c:pt>
                <c:pt idx="42">
                  <c:v>9.0768165439676973E-2</c:v>
                </c:pt>
                <c:pt idx="43">
                  <c:v>8.0840592505536865E-2</c:v>
                </c:pt>
                <c:pt idx="44">
                  <c:v>8.1829594413326837E-2</c:v>
                </c:pt>
                <c:pt idx="45">
                  <c:v>0.12909204749162626</c:v>
                </c:pt>
              </c:numCache>
            </c:numRef>
          </c:yVal>
          <c:smooth val="0"/>
          <c:extLst>
            <c:ext xmlns:c16="http://schemas.microsoft.com/office/drawing/2014/chart" uri="{C3380CC4-5D6E-409C-BE32-E72D297353CC}">
              <c16:uniqueId val="{00000000-BBE8-4560-804E-14A0348AB0AC}"/>
            </c:ext>
          </c:extLst>
        </c:ser>
        <c:dLbls>
          <c:showLegendKey val="0"/>
          <c:showVal val="0"/>
          <c:showCatName val="0"/>
          <c:showSerName val="0"/>
          <c:showPercent val="0"/>
          <c:showBubbleSize val="0"/>
        </c:dLbls>
        <c:axId val="1585434384"/>
        <c:axId val="1585430576"/>
      </c:scatterChart>
      <c:valAx>
        <c:axId val="1585434384"/>
        <c:scaling>
          <c:orientation val="minMax"/>
          <c:max val="7"/>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Log CFU/ml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30576"/>
        <c:crosses val="autoZero"/>
        <c:crossBetween val="midCat"/>
        <c:majorUnit val="1"/>
      </c:valAx>
      <c:valAx>
        <c:axId val="1585430576"/>
        <c:scaling>
          <c:orientation val="minMax"/>
          <c:max val="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Relative Fluorescence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343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2"/>
          <c:order val="0"/>
          <c:tx>
            <c:strRef>
              <c:f>specifics!$E$3</c:f>
              <c:strCache>
                <c:ptCount val="1"/>
                <c:pt idx="0">
                  <c:v>280-332</c:v>
                </c:pt>
              </c:strCache>
            </c:strRef>
          </c:tx>
          <c:spPr>
            <a:ln w="25400" cap="rnd">
              <a:noFill/>
              <a:round/>
            </a:ln>
            <a:effectLst/>
          </c:spPr>
          <c:marker>
            <c:symbol val="circle"/>
            <c:size val="5"/>
            <c:spPr>
              <a:solidFill>
                <a:schemeClr val="tx1"/>
              </a:solidFill>
              <a:ln w="9525">
                <a:noFill/>
              </a:ln>
              <a:effectLst/>
            </c:spPr>
          </c:marker>
          <c:trendline>
            <c:spPr>
              <a:ln w="19050" cap="rnd">
                <a:solidFill>
                  <a:schemeClr val="tx1"/>
                </a:solidFill>
                <a:prstDash val="sysDot"/>
              </a:ln>
              <a:effectLst/>
            </c:spPr>
            <c:trendlineType val="exp"/>
            <c:dispRSqr val="0"/>
            <c:dispEq val="0"/>
          </c:trendline>
          <c:xVal>
            <c:numRef>
              <c:f>specifics!$B$4:$B$49</c:f>
              <c:numCache>
                <c:formatCode>General</c:formatCode>
                <c:ptCount val="46"/>
                <c:pt idx="0">
                  <c:v>8</c:v>
                </c:pt>
                <c:pt idx="1">
                  <c:v>8</c:v>
                </c:pt>
                <c:pt idx="2">
                  <c:v>8</c:v>
                </c:pt>
                <c:pt idx="3">
                  <c:v>8</c:v>
                </c:pt>
                <c:pt idx="4">
                  <c:v>8</c:v>
                </c:pt>
                <c:pt idx="5">
                  <c:v>7</c:v>
                </c:pt>
                <c:pt idx="6">
                  <c:v>7</c:v>
                </c:pt>
                <c:pt idx="7">
                  <c:v>7</c:v>
                </c:pt>
                <c:pt idx="8">
                  <c:v>7</c:v>
                </c:pt>
                <c:pt idx="9">
                  <c:v>7</c:v>
                </c:pt>
                <c:pt idx="10">
                  <c:v>7</c:v>
                </c:pt>
                <c:pt idx="11">
                  <c:v>6</c:v>
                </c:pt>
                <c:pt idx="12">
                  <c:v>6</c:v>
                </c:pt>
                <c:pt idx="13">
                  <c:v>6</c:v>
                </c:pt>
                <c:pt idx="14">
                  <c:v>6</c:v>
                </c:pt>
                <c:pt idx="15">
                  <c:v>6</c:v>
                </c:pt>
                <c:pt idx="16">
                  <c:v>6</c:v>
                </c:pt>
                <c:pt idx="17">
                  <c:v>5</c:v>
                </c:pt>
                <c:pt idx="18">
                  <c:v>5</c:v>
                </c:pt>
                <c:pt idx="19">
                  <c:v>5</c:v>
                </c:pt>
                <c:pt idx="20">
                  <c:v>5</c:v>
                </c:pt>
                <c:pt idx="21">
                  <c:v>5</c:v>
                </c:pt>
                <c:pt idx="22">
                  <c:v>4</c:v>
                </c:pt>
                <c:pt idx="23">
                  <c:v>4</c:v>
                </c:pt>
                <c:pt idx="24">
                  <c:v>4</c:v>
                </c:pt>
                <c:pt idx="25">
                  <c:v>4</c:v>
                </c:pt>
                <c:pt idx="26">
                  <c:v>4</c:v>
                </c:pt>
                <c:pt idx="27">
                  <c:v>3</c:v>
                </c:pt>
                <c:pt idx="28">
                  <c:v>3</c:v>
                </c:pt>
                <c:pt idx="29">
                  <c:v>3</c:v>
                </c:pt>
                <c:pt idx="30">
                  <c:v>3</c:v>
                </c:pt>
                <c:pt idx="31">
                  <c:v>2</c:v>
                </c:pt>
                <c:pt idx="32">
                  <c:v>2</c:v>
                </c:pt>
                <c:pt idx="33">
                  <c:v>2</c:v>
                </c:pt>
                <c:pt idx="34">
                  <c:v>2</c:v>
                </c:pt>
                <c:pt idx="35">
                  <c:v>2</c:v>
                </c:pt>
                <c:pt idx="36">
                  <c:v>1</c:v>
                </c:pt>
                <c:pt idx="37">
                  <c:v>1</c:v>
                </c:pt>
                <c:pt idx="38">
                  <c:v>1</c:v>
                </c:pt>
                <c:pt idx="39">
                  <c:v>1</c:v>
                </c:pt>
                <c:pt idx="40">
                  <c:v>1</c:v>
                </c:pt>
                <c:pt idx="41">
                  <c:v>0</c:v>
                </c:pt>
                <c:pt idx="42">
                  <c:v>0</c:v>
                </c:pt>
                <c:pt idx="43">
                  <c:v>0</c:v>
                </c:pt>
                <c:pt idx="44">
                  <c:v>0</c:v>
                </c:pt>
                <c:pt idx="45">
                  <c:v>0</c:v>
                </c:pt>
              </c:numCache>
            </c:numRef>
          </c:xVal>
          <c:yVal>
            <c:numRef>
              <c:f>specifics!$E$4:$E$49</c:f>
              <c:numCache>
                <c:formatCode>General</c:formatCode>
                <c:ptCount val="46"/>
                <c:pt idx="0">
                  <c:v>1</c:v>
                </c:pt>
                <c:pt idx="1">
                  <c:v>1</c:v>
                </c:pt>
                <c:pt idx="2">
                  <c:v>0.99982404499868049</c:v>
                </c:pt>
                <c:pt idx="3">
                  <c:v>0.99919931956830665</c:v>
                </c:pt>
                <c:pt idx="4">
                  <c:v>1.0000228773686697</c:v>
                </c:pt>
                <c:pt idx="5">
                  <c:v>1.2698544961147573</c:v>
                </c:pt>
                <c:pt idx="6">
                  <c:v>1.2859905916719911</c:v>
                </c:pt>
                <c:pt idx="7">
                  <c:v>1.2973321659592538</c:v>
                </c:pt>
                <c:pt idx="8">
                  <c:v>1.274358510310758</c:v>
                </c:pt>
                <c:pt idx="9">
                  <c:v>1.2909118465803757</c:v>
                </c:pt>
                <c:pt idx="10">
                  <c:v>1.2890321375561842</c:v>
                </c:pt>
                <c:pt idx="11">
                  <c:v>0.28839399194263354</c:v>
                </c:pt>
                <c:pt idx="12">
                  <c:v>0.2962111931731673</c:v>
                </c:pt>
                <c:pt idx="13">
                  <c:v>0.29094920690767073</c:v>
                </c:pt>
                <c:pt idx="14">
                  <c:v>0.29828910596152164</c:v>
                </c:pt>
                <c:pt idx="15">
                  <c:v>0.30705886869378746</c:v>
                </c:pt>
                <c:pt idx="16">
                  <c:v>0.31732169977606817</c:v>
                </c:pt>
                <c:pt idx="17">
                  <c:v>9.5240801717736134E-2</c:v>
                </c:pt>
                <c:pt idx="18">
                  <c:v>9.6387703280624543E-2</c:v>
                </c:pt>
                <c:pt idx="19">
                  <c:v>9.3265473111436403E-2</c:v>
                </c:pt>
                <c:pt idx="20">
                  <c:v>9.2986204911057815E-2</c:v>
                </c:pt>
                <c:pt idx="21">
                  <c:v>9.6443950743414067E-2</c:v>
                </c:pt>
                <c:pt idx="22">
                  <c:v>6.9557500830403504E-2</c:v>
                </c:pt>
                <c:pt idx="23">
                  <c:v>6.9522768972514623E-2</c:v>
                </c:pt>
                <c:pt idx="24">
                  <c:v>7.8179299569295368E-2</c:v>
                </c:pt>
                <c:pt idx="25">
                  <c:v>7.1318388971905178E-2</c:v>
                </c:pt>
                <c:pt idx="26">
                  <c:v>7.6663724697238825E-2</c:v>
                </c:pt>
                <c:pt idx="27">
                  <c:v>7.2819333335050571E-2</c:v>
                </c:pt>
                <c:pt idx="28">
                  <c:v>6.1235500516090627E-2</c:v>
                </c:pt>
                <c:pt idx="29">
                  <c:v>7.1476917129551773E-2</c:v>
                </c:pt>
                <c:pt idx="30">
                  <c:v>7.304903933901967E-2</c:v>
                </c:pt>
                <c:pt idx="31">
                  <c:v>5.5933450810839544E-2</c:v>
                </c:pt>
                <c:pt idx="32">
                  <c:v>5.9328900957409621E-2</c:v>
                </c:pt>
                <c:pt idx="33">
                  <c:v>7.0336777110754978E-2</c:v>
                </c:pt>
                <c:pt idx="34">
                  <c:v>6.5000900884801899E-2</c:v>
                </c:pt>
                <c:pt idx="35">
                  <c:v>7.7624407138558157E-2</c:v>
                </c:pt>
                <c:pt idx="36">
                  <c:v>6.601979023101108E-2</c:v>
                </c:pt>
                <c:pt idx="37">
                  <c:v>6.9107250219224953E-2</c:v>
                </c:pt>
                <c:pt idx="38">
                  <c:v>7.7668535495002355E-2</c:v>
                </c:pt>
                <c:pt idx="39">
                  <c:v>6.9397555922101839E-2</c:v>
                </c:pt>
                <c:pt idx="40">
                  <c:v>7.5964701956107064E-2</c:v>
                </c:pt>
                <c:pt idx="41">
                  <c:v>7.7394969931085134E-2</c:v>
                </c:pt>
                <c:pt idx="42">
                  <c:v>7.2221492420358857E-2</c:v>
                </c:pt>
                <c:pt idx="43">
                  <c:v>6.3683042403352291E-2</c:v>
                </c:pt>
                <c:pt idx="44">
                  <c:v>6.9115035700913E-2</c:v>
                </c:pt>
                <c:pt idx="45">
                  <c:v>0.10886398950698181</c:v>
                </c:pt>
              </c:numCache>
            </c:numRef>
          </c:yVal>
          <c:smooth val="0"/>
          <c:extLst>
            <c:ext xmlns:c16="http://schemas.microsoft.com/office/drawing/2014/chart" uri="{C3380CC4-5D6E-409C-BE32-E72D297353CC}">
              <c16:uniqueId val="{00000000-CA43-4B42-BE31-CA60F1A73F3E}"/>
            </c:ext>
          </c:extLst>
        </c:ser>
        <c:dLbls>
          <c:showLegendKey val="0"/>
          <c:showVal val="0"/>
          <c:showCatName val="0"/>
          <c:showSerName val="0"/>
          <c:showPercent val="0"/>
          <c:showBubbleSize val="0"/>
        </c:dLbls>
        <c:axId val="1585431664"/>
        <c:axId val="1585441456"/>
      </c:scatterChart>
      <c:valAx>
        <c:axId val="15854316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Log CFU/ml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41456"/>
        <c:crosses val="autoZero"/>
        <c:crossBetween val="midCat"/>
        <c:majorUnit val="1"/>
      </c:valAx>
      <c:valAx>
        <c:axId val="158544145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Relative Fluorescence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he-I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he-IL"/>
          </a:p>
        </c:txPr>
        <c:crossAx val="15854316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מציין מיקום של תאריך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75AA0-3FA6-4E86-A00D-532B1482C7BF}" type="datetimeFigureOut">
              <a:rPr lang="en-GB" smtClean="0"/>
              <a:t>10/10/2018</a:t>
            </a:fld>
            <a:endParaRPr lang="en-GB"/>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GB"/>
          </a:p>
        </p:txBody>
      </p:sp>
      <p:sp>
        <p:nvSpPr>
          <p:cNvPr id="6" name="מציין מיקום של כותרת תחתונה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מציין מיקום של מספר שקופית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693C2F-7245-4880-9153-0FB03F5A88FA}" type="slidenum">
              <a:rPr lang="en-GB" smtClean="0"/>
              <a:t>‹#›</a:t>
            </a:fld>
            <a:endParaRPr lang="en-GB"/>
          </a:p>
        </p:txBody>
      </p:sp>
    </p:spTree>
    <p:extLst>
      <p:ext uri="{BB962C8B-B14F-4D97-AF65-F5344CB8AC3E}">
        <p14:creationId xmlns:p14="http://schemas.microsoft.com/office/powerpoint/2010/main" val="3792712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1</a:t>
            </a:fld>
            <a:endParaRPr lang="en-GB"/>
          </a:p>
        </p:txBody>
      </p:sp>
    </p:spTree>
    <p:extLst>
      <p:ext uri="{BB962C8B-B14F-4D97-AF65-F5344CB8AC3E}">
        <p14:creationId xmlns:p14="http://schemas.microsoft.com/office/powerpoint/2010/main" val="4085444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23</a:t>
            </a:fld>
            <a:endParaRPr lang="en-GB"/>
          </a:p>
        </p:txBody>
      </p:sp>
    </p:spTree>
    <p:extLst>
      <p:ext uri="{BB962C8B-B14F-4D97-AF65-F5344CB8AC3E}">
        <p14:creationId xmlns:p14="http://schemas.microsoft.com/office/powerpoint/2010/main" val="2114800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Add “thumbs up” in model system</a:t>
            </a:r>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24</a:t>
            </a:fld>
            <a:endParaRPr lang="en-GB"/>
          </a:p>
        </p:txBody>
      </p:sp>
    </p:spTree>
    <p:extLst>
      <p:ext uri="{BB962C8B-B14F-4D97-AF65-F5344CB8AC3E}">
        <p14:creationId xmlns:p14="http://schemas.microsoft.com/office/powerpoint/2010/main" val="411103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25</a:t>
            </a:fld>
            <a:endParaRPr lang="en-GB"/>
          </a:p>
        </p:txBody>
      </p:sp>
    </p:spTree>
    <p:extLst>
      <p:ext uri="{BB962C8B-B14F-4D97-AF65-F5344CB8AC3E}">
        <p14:creationId xmlns:p14="http://schemas.microsoft.com/office/powerpoint/2010/main" val="1763600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26</a:t>
            </a:fld>
            <a:endParaRPr lang="en-GB"/>
          </a:p>
        </p:txBody>
      </p:sp>
    </p:spTree>
    <p:extLst>
      <p:ext uri="{BB962C8B-B14F-4D97-AF65-F5344CB8AC3E}">
        <p14:creationId xmlns:p14="http://schemas.microsoft.com/office/powerpoint/2010/main" val="294872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27</a:t>
            </a:fld>
            <a:endParaRPr lang="en-GB"/>
          </a:p>
        </p:txBody>
      </p:sp>
    </p:spTree>
    <p:extLst>
      <p:ext uri="{BB962C8B-B14F-4D97-AF65-F5344CB8AC3E}">
        <p14:creationId xmlns:p14="http://schemas.microsoft.com/office/powerpoint/2010/main" val="2234836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6. An example of the Raman spectra of  clean double-distilled water, </a:t>
            </a:r>
            <a:r>
              <a:rPr lang="en-US" sz="1200" i="1" kern="1200" dirty="0">
                <a:solidFill>
                  <a:schemeClr val="tx1"/>
                </a:solidFill>
                <a:effectLst/>
                <a:latin typeface="+mn-lt"/>
                <a:ea typeface="+mn-ea"/>
                <a:cs typeface="+mn-cs"/>
              </a:rPr>
              <a:t>E. coli </a:t>
            </a:r>
            <a:r>
              <a:rPr lang="en-US" sz="1200" kern="1200" dirty="0">
                <a:solidFill>
                  <a:schemeClr val="tx1"/>
                </a:solidFill>
                <a:effectLst/>
                <a:latin typeface="+mn-lt"/>
                <a:ea typeface="+mn-ea"/>
                <a:cs typeface="+mn-cs"/>
              </a:rPr>
              <a:t>at a concentration of 10</a:t>
            </a:r>
            <a:r>
              <a:rPr lang="en-US" sz="1200" kern="1200" baseline="300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 subtilis</a:t>
            </a:r>
            <a:r>
              <a:rPr lang="en-US" sz="1200" kern="1200" dirty="0">
                <a:solidFill>
                  <a:schemeClr val="tx1"/>
                </a:solidFill>
                <a:effectLst/>
                <a:latin typeface="+mn-lt"/>
                <a:ea typeface="+mn-ea"/>
                <a:cs typeface="+mn-cs"/>
              </a:rPr>
              <a:t> at a concentration of 10</a:t>
            </a:r>
            <a:r>
              <a:rPr lang="en-US" sz="1200" kern="1200" baseline="30000" dirty="0">
                <a:solidFill>
                  <a:schemeClr val="tx1"/>
                </a:solidFill>
                <a:effectLst/>
                <a:latin typeface="+mn-lt"/>
                <a:ea typeface="+mn-ea"/>
                <a:cs typeface="+mn-cs"/>
              </a:rPr>
              <a:t>7</a:t>
            </a:r>
            <a:r>
              <a:rPr lang="en-US" sz="1200" kern="1200" dirty="0">
                <a:solidFill>
                  <a:schemeClr val="tx1"/>
                </a:solidFill>
                <a:effectLst/>
                <a:latin typeface="+mn-lt"/>
                <a:ea typeface="+mn-ea"/>
                <a:cs typeface="+mn-cs"/>
              </a:rPr>
              <a:t> CFU/ml. Excitation is by 785 nm laser, for 5 seconds, 3 scans were averaged.</a:t>
            </a:r>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31</a:t>
            </a:fld>
            <a:endParaRPr lang="en-GB"/>
          </a:p>
        </p:txBody>
      </p:sp>
    </p:spTree>
    <p:extLst>
      <p:ext uri="{BB962C8B-B14F-4D97-AF65-F5344CB8AC3E}">
        <p14:creationId xmlns:p14="http://schemas.microsoft.com/office/powerpoint/2010/main" val="1088131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200" dirty="0">
                <a:effectLst/>
                <a:latin typeface="David" panose="020E0502060401010101" pitchFamily="34" charset="-79"/>
                <a:ea typeface="Calibri" panose="020F0502020204030204" pitchFamily="34" charset="0"/>
                <a:cs typeface="David" panose="020E0502060401010101" pitchFamily="34" charset="-79"/>
              </a:rPr>
              <a:t>7. Left: regression of predicted bacterial concentration according to PLS model against real bacterial concentration of </a:t>
            </a:r>
            <a:r>
              <a:rPr lang="en-US" sz="1200" i="1" dirty="0">
                <a:effectLst/>
                <a:latin typeface="David" panose="020E0502060401010101" pitchFamily="34" charset="-79"/>
                <a:ea typeface="Calibri" panose="020F0502020204030204" pitchFamily="34" charset="0"/>
                <a:cs typeface="David" panose="020E0502060401010101" pitchFamily="34" charset="-79"/>
              </a:rPr>
              <a:t>E. coli</a:t>
            </a:r>
            <a:r>
              <a:rPr lang="en-US" sz="1200" dirty="0">
                <a:effectLst/>
                <a:latin typeface="David" panose="020E0502060401010101" pitchFamily="34" charset="-79"/>
                <a:ea typeface="Calibri" panose="020F0502020204030204" pitchFamily="34" charset="0"/>
                <a:cs typeface="David" panose="020E0502060401010101" pitchFamily="34" charset="-79"/>
              </a:rPr>
              <a:t> and </a:t>
            </a:r>
            <a:r>
              <a:rPr lang="en-US" sz="1200" i="1" dirty="0">
                <a:effectLst/>
                <a:latin typeface="David" panose="020E0502060401010101" pitchFamily="34" charset="-79"/>
                <a:ea typeface="Calibri" panose="020F0502020204030204" pitchFamily="34" charset="0"/>
                <a:cs typeface="David" panose="020E0502060401010101" pitchFamily="34" charset="-79"/>
              </a:rPr>
              <a:t>B. subtilis</a:t>
            </a:r>
            <a:r>
              <a:rPr lang="en-US" sz="1200" dirty="0">
                <a:effectLst/>
                <a:latin typeface="David" panose="020E0502060401010101" pitchFamily="34" charset="-79"/>
                <a:ea typeface="Calibri" panose="020F0502020204030204" pitchFamily="34" charset="0"/>
                <a:cs typeface="David" panose="020E0502060401010101" pitchFamily="34" charset="-79"/>
              </a:rPr>
              <a:t>. Right: box plot of the data as used for threshold analysis. Boxes illustrate median and interquartile range (IQR), whiskers indicate 25th and 75th percentile, outliers are shown as black dots. Asterisks signify </a:t>
            </a:r>
            <a:r>
              <a:rPr lang="en-US" sz="1200" dirty="0" err="1">
                <a:effectLst/>
                <a:latin typeface="David" panose="020E0502060401010101" pitchFamily="34" charset="-79"/>
                <a:ea typeface="Calibri" panose="020F0502020204030204" pitchFamily="34" charset="0"/>
                <a:cs typeface="David" panose="020E0502060401010101" pitchFamily="34" charset="-79"/>
              </a:rPr>
              <a:t>diffrence</a:t>
            </a:r>
            <a:r>
              <a:rPr lang="en-US" sz="1200" dirty="0">
                <a:effectLst/>
                <a:latin typeface="David" panose="020E0502060401010101" pitchFamily="34" charset="-79"/>
                <a:ea typeface="Calibri" panose="020F0502020204030204" pitchFamily="34" charset="0"/>
                <a:cs typeface="David" panose="020E0502060401010101" pitchFamily="34" charset="-79"/>
              </a:rPr>
              <a:t> from control (concentration of 0 CFU/ml) according to Student's t-test, p&lt;0.01 .N of </a:t>
            </a:r>
            <a:r>
              <a:rPr lang="en-US" sz="1200" i="1" dirty="0">
                <a:effectLst/>
                <a:latin typeface="David" panose="020E0502060401010101" pitchFamily="34" charset="-79"/>
                <a:ea typeface="Calibri" panose="020F0502020204030204" pitchFamily="34" charset="0"/>
                <a:cs typeface="David" panose="020E0502060401010101" pitchFamily="34" charset="-79"/>
              </a:rPr>
              <a:t>E. coli</a:t>
            </a:r>
            <a:r>
              <a:rPr lang="en-US" sz="1200" dirty="0">
                <a:effectLst/>
                <a:latin typeface="David" panose="020E0502060401010101" pitchFamily="34" charset="-79"/>
                <a:ea typeface="Calibri" panose="020F0502020204030204" pitchFamily="34" charset="0"/>
                <a:cs typeface="David" panose="020E0502060401010101" pitchFamily="34" charset="-79"/>
              </a:rPr>
              <a:t> = 197, N of </a:t>
            </a:r>
            <a:r>
              <a:rPr lang="en-US" sz="1200" i="1" dirty="0">
                <a:effectLst/>
                <a:latin typeface="David" panose="020E0502060401010101" pitchFamily="34" charset="-79"/>
                <a:ea typeface="Calibri" panose="020F0502020204030204" pitchFamily="34" charset="0"/>
                <a:cs typeface="David" panose="020E0502060401010101" pitchFamily="34" charset="-79"/>
              </a:rPr>
              <a:t>B. subtilis</a:t>
            </a:r>
            <a:r>
              <a:rPr lang="en-US" sz="1200" dirty="0">
                <a:effectLst/>
                <a:latin typeface="David" panose="020E0502060401010101" pitchFamily="34" charset="-79"/>
                <a:ea typeface="Calibri" panose="020F0502020204030204" pitchFamily="34" charset="0"/>
                <a:cs typeface="David" panose="020E0502060401010101" pitchFamily="34" charset="-79"/>
              </a:rPr>
              <a:t> = 74.  Only validation set is shown.</a:t>
            </a:r>
          </a:p>
          <a:p>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33</a:t>
            </a:fld>
            <a:endParaRPr lang="en-GB"/>
          </a:p>
        </p:txBody>
      </p:sp>
    </p:spTree>
    <p:extLst>
      <p:ext uri="{BB962C8B-B14F-4D97-AF65-F5344CB8AC3E}">
        <p14:creationId xmlns:p14="http://schemas.microsoft.com/office/powerpoint/2010/main" val="3232026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Table 4. Confusion matrix of classification of bacteria by PLS-DA, based on Raman spectra, at concentrations 10</a:t>
            </a:r>
            <a:r>
              <a:rPr lang="en-US" sz="1200" kern="1200" baseline="300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 and 10</a:t>
            </a:r>
            <a:r>
              <a:rPr lang="en-US" sz="1200" kern="1200" baseline="30000" dirty="0">
                <a:solidFill>
                  <a:schemeClr val="tx1"/>
                </a:solidFill>
                <a:effectLst/>
                <a:latin typeface="+mn-lt"/>
                <a:ea typeface="+mn-ea"/>
                <a:cs typeface="+mn-cs"/>
              </a:rPr>
              <a:t>6</a:t>
            </a:r>
            <a:r>
              <a:rPr lang="en-US" sz="1200" kern="1200" dirty="0">
                <a:solidFill>
                  <a:schemeClr val="tx1"/>
                </a:solidFill>
                <a:effectLst/>
                <a:latin typeface="+mn-lt"/>
                <a:ea typeface="+mn-ea"/>
                <a:cs typeface="+mn-cs"/>
              </a:rPr>
              <a:t> CFU/ml for </a:t>
            </a:r>
            <a:r>
              <a:rPr lang="en-US" sz="1200" i="1" kern="1200" dirty="0">
                <a:solidFill>
                  <a:schemeClr val="tx1"/>
                </a:solidFill>
                <a:effectLst/>
                <a:latin typeface="+mn-lt"/>
                <a:ea typeface="+mn-ea"/>
                <a:cs typeface="+mn-cs"/>
              </a:rPr>
              <a:t>E. coli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B. subtilis</a:t>
            </a:r>
            <a:r>
              <a:rPr lang="en-US" sz="1200" kern="1200" dirty="0">
                <a:solidFill>
                  <a:schemeClr val="tx1"/>
                </a:solidFill>
                <a:effectLst/>
                <a:latin typeface="+mn-lt"/>
                <a:ea typeface="+mn-ea"/>
                <a:cs typeface="+mn-cs"/>
              </a:rPr>
              <a:t> respectively. Only validation set is displayed. Cohen's kappa coefficient displayed at the top (κ).</a:t>
            </a:r>
          </a:p>
          <a:p>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34</a:t>
            </a:fld>
            <a:endParaRPr lang="en-GB"/>
          </a:p>
        </p:txBody>
      </p:sp>
    </p:spTree>
    <p:extLst>
      <p:ext uri="{BB962C8B-B14F-4D97-AF65-F5344CB8AC3E}">
        <p14:creationId xmlns:p14="http://schemas.microsoft.com/office/powerpoint/2010/main" val="170894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35</a:t>
            </a:fld>
            <a:endParaRPr lang="en-GB"/>
          </a:p>
        </p:txBody>
      </p:sp>
    </p:spTree>
    <p:extLst>
      <p:ext uri="{BB962C8B-B14F-4D97-AF65-F5344CB8AC3E}">
        <p14:creationId xmlns:p14="http://schemas.microsoft.com/office/powerpoint/2010/main" val="218426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 think that it is important to recognize the practical difference between Raman scattering and fluorescence.</a:t>
            </a:r>
          </a:p>
          <a:p>
            <a:pPr fontAlgn="base"/>
            <a:r>
              <a:rPr lang="en-US" sz="1200" b="0" i="0" kern="1200" dirty="0">
                <a:solidFill>
                  <a:schemeClr val="tx1"/>
                </a:solidFill>
                <a:effectLst/>
                <a:latin typeface="+mn-lt"/>
                <a:ea typeface="+mn-ea"/>
                <a:cs typeface="+mn-cs"/>
              </a:rPr>
              <a:t>If the energy of the photon is </a:t>
            </a:r>
            <a:r>
              <a:rPr lang="en-US" sz="1200" b="0" i="1" kern="1200" dirty="0">
                <a:solidFill>
                  <a:schemeClr val="tx1"/>
                </a:solidFill>
                <a:effectLst/>
                <a:latin typeface="+mn-lt"/>
                <a:ea typeface="+mn-ea"/>
                <a:cs typeface="+mn-cs"/>
              </a:rPr>
              <a:t>resonant</a:t>
            </a:r>
            <a:r>
              <a:rPr lang="en-US" sz="1200" b="0" i="0" kern="1200" dirty="0">
                <a:solidFill>
                  <a:schemeClr val="tx1"/>
                </a:solidFill>
                <a:effectLst/>
                <a:latin typeface="+mn-lt"/>
                <a:ea typeface="+mn-ea"/>
                <a:cs typeface="+mn-cs"/>
              </a:rPr>
              <a:t> with some molecular transition (meaning that it is equal to the energy difference between ground energy state and one of the excited states of the molecule), that the molecule can absorb this photon undergoing energy transition. Now, there are many things that can happen with the molecule in this excited state: it can lose some or all of its extra energy in collision with another molecule, it can fall apart if this extra energy is large enough or - if it avoids these things - it can emit extra energy as a photon which is called </a:t>
            </a:r>
            <a:r>
              <a:rPr lang="en-US" sz="1200" b="0" i="1" kern="1200" dirty="0">
                <a:solidFill>
                  <a:schemeClr val="tx1"/>
                </a:solidFill>
                <a:effectLst/>
                <a:latin typeface="+mn-lt"/>
                <a:ea typeface="+mn-ea"/>
                <a:cs typeface="+mn-cs"/>
              </a:rPr>
              <a:t>fluorescence</a:t>
            </a:r>
            <a:r>
              <a:rPr lang="en-US" sz="1200" b="0" i="0" kern="1200" dirty="0">
                <a:solidFill>
                  <a:schemeClr val="tx1"/>
                </a:solidFill>
                <a:effectLst/>
                <a:latin typeface="+mn-lt"/>
                <a:ea typeface="+mn-ea"/>
                <a:cs typeface="+mn-cs"/>
              </a:rPr>
              <a:t>. The energy of the emitted photon is not necessarily equal to the energy of the absorbed photon as the molecule can end up in a different energy state (for example, having more vibrational energy).</a:t>
            </a:r>
          </a:p>
          <a:p>
            <a:pPr fontAlgn="base"/>
            <a:r>
              <a:rPr lang="en-US" sz="1200" b="0" i="0" kern="1200" dirty="0">
                <a:solidFill>
                  <a:schemeClr val="tx1"/>
                </a:solidFill>
                <a:effectLst/>
                <a:latin typeface="+mn-lt"/>
                <a:ea typeface="+mn-ea"/>
                <a:cs typeface="+mn-cs"/>
              </a:rPr>
              <a:t>There is a reason that Raman process is called </a:t>
            </a:r>
            <a:r>
              <a:rPr lang="en-US" sz="1200" b="0" i="1" kern="1200" dirty="0">
                <a:solidFill>
                  <a:schemeClr val="tx1"/>
                </a:solidFill>
                <a:effectLst/>
                <a:latin typeface="+mn-lt"/>
                <a:ea typeface="+mn-ea"/>
                <a:cs typeface="+mn-cs"/>
              </a:rPr>
              <a:t>scattering</a:t>
            </a:r>
            <a:r>
              <a:rPr lang="en-US" sz="1200" b="0" i="0" kern="1200" dirty="0">
                <a:solidFill>
                  <a:schemeClr val="tx1"/>
                </a:solidFill>
                <a:effectLst/>
                <a:latin typeface="+mn-lt"/>
                <a:ea typeface="+mn-ea"/>
                <a:cs typeface="+mn-cs"/>
              </a:rPr>
              <a:t>. It is a non-resonant process so the energy of the photon is not important (although higher energies are more efficient in inducing Raman scattering). You can imagine molecule as a small antenna which receives electromagnetic radiation and can re-radiate this. In most cases, the molecule will scatter exactly the same energy - this is called Rayleigh scattering. In few cases, small part of this energy is stored in molecular vibration, or, if molecule is </a:t>
            </a:r>
            <a:r>
              <a:rPr lang="en-US" sz="1200" b="0" i="0" kern="1200" dirty="0" err="1">
                <a:solidFill>
                  <a:schemeClr val="tx1"/>
                </a:solidFill>
                <a:effectLst/>
                <a:latin typeface="+mn-lt"/>
                <a:ea typeface="+mn-ea"/>
                <a:cs typeface="+mn-cs"/>
              </a:rPr>
              <a:t>vibrationally</a:t>
            </a:r>
            <a:r>
              <a:rPr lang="en-US" sz="1200" b="0" i="0" kern="1200" dirty="0">
                <a:solidFill>
                  <a:schemeClr val="tx1"/>
                </a:solidFill>
                <a:effectLst/>
                <a:latin typeface="+mn-lt"/>
                <a:ea typeface="+mn-ea"/>
                <a:cs typeface="+mn-cs"/>
              </a:rPr>
              <a:t> excited, it can give this extra energy to the photon. When this happens, scattered light has a shift in wavelength and the process is called Raman scattering.</a:t>
            </a:r>
          </a:p>
          <a:p>
            <a:pPr fontAlgn="base"/>
            <a:r>
              <a:rPr lang="en-US" sz="1200" b="0" i="0" kern="1200" dirty="0">
                <a:solidFill>
                  <a:schemeClr val="tx1"/>
                </a:solidFill>
                <a:effectLst/>
                <a:latin typeface="+mn-lt"/>
                <a:ea typeface="+mn-ea"/>
                <a:cs typeface="+mn-cs"/>
              </a:rPr>
              <a:t>In contrast to fluorescence, there is no excited state in Raman scattering, therefore the process is almost instantaneous, whereas fluorescence has characteristic lifetime of nanoseconds. So, no matter how one can play with words, these two are very different processes and they totally deserve different names.</a:t>
            </a:r>
          </a:p>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36</a:t>
            </a:fld>
            <a:endParaRPr lang="en-GB"/>
          </a:p>
        </p:txBody>
      </p:sp>
    </p:spTree>
    <p:extLst>
      <p:ext uri="{BB962C8B-B14F-4D97-AF65-F5344CB8AC3E}">
        <p14:creationId xmlns:p14="http://schemas.microsoft.com/office/powerpoint/2010/main" val="481593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2</a:t>
            </a:fld>
            <a:endParaRPr lang="en-GB"/>
          </a:p>
        </p:txBody>
      </p:sp>
    </p:spTree>
    <p:extLst>
      <p:ext uri="{BB962C8B-B14F-4D97-AF65-F5344CB8AC3E}">
        <p14:creationId xmlns:p14="http://schemas.microsoft.com/office/powerpoint/2010/main" val="109762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39</a:t>
            </a:fld>
            <a:endParaRPr lang="en-GB"/>
          </a:p>
        </p:txBody>
      </p:sp>
    </p:spTree>
    <p:extLst>
      <p:ext uri="{BB962C8B-B14F-4D97-AF65-F5344CB8AC3E}">
        <p14:creationId xmlns:p14="http://schemas.microsoft.com/office/powerpoint/2010/main" val="1592421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GB" dirty="0"/>
              <a:t>Raman slide</a:t>
            </a:r>
          </a:p>
          <a:p>
            <a:r>
              <a:rPr lang="en-GB" dirty="0"/>
              <a:t>ADD Delta E</a:t>
            </a:r>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6</a:t>
            </a:fld>
            <a:endParaRPr lang="en-GB"/>
          </a:p>
        </p:txBody>
      </p:sp>
    </p:spTree>
    <p:extLst>
      <p:ext uri="{BB962C8B-B14F-4D97-AF65-F5344CB8AC3E}">
        <p14:creationId xmlns:p14="http://schemas.microsoft.com/office/powerpoint/2010/main" val="782476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3 graphs: </a:t>
            </a:r>
          </a:p>
          <a:p>
            <a:r>
              <a:rPr lang="en-US" dirty="0"/>
              <a:t>0 CFUs, 1,000</a:t>
            </a:r>
            <a:r>
              <a:rPr lang="en-US" baseline="0" dirty="0"/>
              <a:t> CFUs, 10</a:t>
            </a:r>
            <a:r>
              <a:rPr lang="en-US" baseline="30000" dirty="0"/>
              <a:t>7</a:t>
            </a:r>
            <a:r>
              <a:rPr lang="en-US" baseline="0" dirty="0"/>
              <a:t> CFUs</a:t>
            </a:r>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9</a:t>
            </a:fld>
            <a:endParaRPr lang="en-GB"/>
          </a:p>
        </p:txBody>
      </p:sp>
    </p:spTree>
    <p:extLst>
      <p:ext uri="{BB962C8B-B14F-4D97-AF65-F5344CB8AC3E}">
        <p14:creationId xmlns:p14="http://schemas.microsoft.com/office/powerpoint/2010/main" val="3149398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GB" sz="1200" kern="1200" dirty="0">
                <a:solidFill>
                  <a:schemeClr val="tx1"/>
                </a:solidFill>
                <a:effectLst/>
                <a:latin typeface="+mn-lt"/>
                <a:ea typeface="+mn-ea"/>
                <a:cs typeface="+mn-cs"/>
              </a:rPr>
              <a:t>4. On the same issue, you said that "PLS defines which point is important in the input vector"</a:t>
            </a:r>
          </a:p>
          <a:p>
            <a:r>
              <a:rPr lang="en-GB" sz="1200" kern="1200" dirty="0">
                <a:solidFill>
                  <a:schemeClr val="tx1"/>
                </a:solidFill>
                <a:effectLst/>
                <a:latin typeface="+mn-lt"/>
                <a:ea typeface="+mn-ea"/>
                <a:cs typeface="+mn-cs"/>
              </a:rPr>
              <a:t>I wouldn't say that -- this is more PCA. In your case, when you have only one class it is somewhat true, but when you have several classes then you have one inputs (wavelengths) which have more weights to classify A while others have more weight to classify B.</a:t>
            </a:r>
          </a:p>
          <a:p>
            <a:r>
              <a:rPr lang="en-GB" sz="1200" kern="1200" dirty="0">
                <a:solidFill>
                  <a:schemeClr val="tx1"/>
                </a:solidFill>
                <a:effectLst/>
                <a:latin typeface="+mn-lt"/>
                <a:ea typeface="+mn-ea"/>
                <a:cs typeface="+mn-cs"/>
              </a:rPr>
              <a:t>Bottom line -- I would say "It allows to classify data by assigning weights (plural) to each wavelength"</a:t>
            </a:r>
          </a:p>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12</a:t>
            </a:fld>
            <a:endParaRPr lang="en-GB"/>
          </a:p>
        </p:txBody>
      </p:sp>
    </p:spTree>
    <p:extLst>
      <p:ext uri="{BB962C8B-B14F-4D97-AF65-F5344CB8AC3E}">
        <p14:creationId xmlns:p14="http://schemas.microsoft.com/office/powerpoint/2010/main" val="796897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Add matrix multiplication</a:t>
            </a:r>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13</a:t>
            </a:fld>
            <a:endParaRPr lang="en-GB"/>
          </a:p>
        </p:txBody>
      </p:sp>
    </p:spTree>
    <p:extLst>
      <p:ext uri="{BB962C8B-B14F-4D97-AF65-F5344CB8AC3E}">
        <p14:creationId xmlns:p14="http://schemas.microsoft.com/office/powerpoint/2010/main" val="11100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I think that it is important to recognize the practical difference between Raman scattering and fluorescence.</a:t>
            </a:r>
          </a:p>
          <a:p>
            <a:pPr fontAlgn="base"/>
            <a:r>
              <a:rPr lang="en-US" sz="1200" b="0" i="0" kern="1200" dirty="0">
                <a:solidFill>
                  <a:schemeClr val="tx1"/>
                </a:solidFill>
                <a:effectLst/>
                <a:latin typeface="+mn-lt"/>
                <a:ea typeface="+mn-ea"/>
                <a:cs typeface="+mn-cs"/>
              </a:rPr>
              <a:t>If the energy of the photon is </a:t>
            </a:r>
            <a:r>
              <a:rPr lang="en-US" sz="1200" b="0" i="1" kern="1200" dirty="0">
                <a:solidFill>
                  <a:schemeClr val="tx1"/>
                </a:solidFill>
                <a:effectLst/>
                <a:latin typeface="+mn-lt"/>
                <a:ea typeface="+mn-ea"/>
                <a:cs typeface="+mn-cs"/>
              </a:rPr>
              <a:t>resonant</a:t>
            </a:r>
            <a:r>
              <a:rPr lang="en-US" sz="1200" b="0" i="0" kern="1200" dirty="0">
                <a:solidFill>
                  <a:schemeClr val="tx1"/>
                </a:solidFill>
                <a:effectLst/>
                <a:latin typeface="+mn-lt"/>
                <a:ea typeface="+mn-ea"/>
                <a:cs typeface="+mn-cs"/>
              </a:rPr>
              <a:t> with some molecular transition (meaning that it is equal to the energy difference between ground energy state and one of the excited states of the molecule), that the molecule can absorb this photon undergoing energy transition. Now, there are many things that can happen with the molecule in this excited state: it can lose some or all of its extra energy in collision with another molecule, it can fall apart if this extra energy is large enough or - if it avoids these things - it can emit extra energy as a photon which is called </a:t>
            </a:r>
            <a:r>
              <a:rPr lang="en-US" sz="1200" b="0" i="1" kern="1200" dirty="0">
                <a:solidFill>
                  <a:schemeClr val="tx1"/>
                </a:solidFill>
                <a:effectLst/>
                <a:latin typeface="+mn-lt"/>
                <a:ea typeface="+mn-ea"/>
                <a:cs typeface="+mn-cs"/>
              </a:rPr>
              <a:t>fluorescence</a:t>
            </a:r>
            <a:r>
              <a:rPr lang="en-US" sz="1200" b="0" i="0" kern="1200" dirty="0">
                <a:solidFill>
                  <a:schemeClr val="tx1"/>
                </a:solidFill>
                <a:effectLst/>
                <a:latin typeface="+mn-lt"/>
                <a:ea typeface="+mn-ea"/>
                <a:cs typeface="+mn-cs"/>
              </a:rPr>
              <a:t>. The energy of the emitted photon is not necessarily equal to the energy of the absorbed photon as the molecule can end up in a different energy state (for example, having more vibrational energy).</a:t>
            </a:r>
          </a:p>
          <a:p>
            <a:pPr fontAlgn="base"/>
            <a:r>
              <a:rPr lang="en-US" sz="1200" b="0" i="0" kern="1200" dirty="0">
                <a:solidFill>
                  <a:schemeClr val="tx1"/>
                </a:solidFill>
                <a:effectLst/>
                <a:latin typeface="+mn-lt"/>
                <a:ea typeface="+mn-ea"/>
                <a:cs typeface="+mn-cs"/>
              </a:rPr>
              <a:t>There is a reason that Raman process is called </a:t>
            </a:r>
            <a:r>
              <a:rPr lang="en-US" sz="1200" b="0" i="1" kern="1200" dirty="0">
                <a:solidFill>
                  <a:schemeClr val="tx1"/>
                </a:solidFill>
                <a:effectLst/>
                <a:latin typeface="+mn-lt"/>
                <a:ea typeface="+mn-ea"/>
                <a:cs typeface="+mn-cs"/>
              </a:rPr>
              <a:t>scattering</a:t>
            </a:r>
            <a:r>
              <a:rPr lang="en-US" sz="1200" b="0" i="0" kern="1200" dirty="0">
                <a:solidFill>
                  <a:schemeClr val="tx1"/>
                </a:solidFill>
                <a:effectLst/>
                <a:latin typeface="+mn-lt"/>
                <a:ea typeface="+mn-ea"/>
                <a:cs typeface="+mn-cs"/>
              </a:rPr>
              <a:t>. It is a non-resonant process so the energy of the photon is not important (although higher energies are more efficient in inducing Raman scattering). You can imagine molecule as a small antenna which receives electromagnetic radiation and can re-radiate this. In most cases, the molecule will scatter exactly the same energy - this is called Rayleigh scattering. In few cases, small part of this energy is stored in molecular vibration, or, if molecule is </a:t>
            </a:r>
            <a:r>
              <a:rPr lang="en-US" sz="1200" b="0" i="0" kern="1200" dirty="0" err="1">
                <a:solidFill>
                  <a:schemeClr val="tx1"/>
                </a:solidFill>
                <a:effectLst/>
                <a:latin typeface="+mn-lt"/>
                <a:ea typeface="+mn-ea"/>
                <a:cs typeface="+mn-cs"/>
              </a:rPr>
              <a:t>vibrationally</a:t>
            </a:r>
            <a:r>
              <a:rPr lang="en-US" sz="1200" b="0" i="0" kern="1200" dirty="0">
                <a:solidFill>
                  <a:schemeClr val="tx1"/>
                </a:solidFill>
                <a:effectLst/>
                <a:latin typeface="+mn-lt"/>
                <a:ea typeface="+mn-ea"/>
                <a:cs typeface="+mn-cs"/>
              </a:rPr>
              <a:t> excited, it can give this extra energy to the photon. When this happens, scattered light has a shift in wavelength and the process is called Raman scattering.</a:t>
            </a:r>
          </a:p>
          <a:p>
            <a:pPr fontAlgn="base"/>
            <a:r>
              <a:rPr lang="en-US" sz="1200" b="0" i="0" kern="1200" dirty="0">
                <a:solidFill>
                  <a:schemeClr val="tx1"/>
                </a:solidFill>
                <a:effectLst/>
                <a:latin typeface="+mn-lt"/>
                <a:ea typeface="+mn-ea"/>
                <a:cs typeface="+mn-cs"/>
              </a:rPr>
              <a:t>In contrast to fluorescence, there is no excited state in Raman scattering, therefore the process is almost instantaneous, whereas fluorescence has characteristic lifetime of nanoseconds. So, no matter how one can play with words, these two are very different processes and they totally deserve different names.</a:t>
            </a:r>
          </a:p>
          <a:p>
            <a:endParaRPr lang="en-GB" dirty="0"/>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15</a:t>
            </a:fld>
            <a:endParaRPr lang="en-GB"/>
          </a:p>
        </p:txBody>
      </p:sp>
    </p:spTree>
    <p:extLst>
      <p:ext uri="{BB962C8B-B14F-4D97-AF65-F5344CB8AC3E}">
        <p14:creationId xmlns:p14="http://schemas.microsoft.com/office/powerpoint/2010/main" val="122473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200" dirty="0">
                <a:effectLst/>
                <a:latin typeface="David" panose="020E0502060401010101" pitchFamily="34" charset="-79"/>
                <a:ea typeface="Calibri" panose="020F0502020204030204" pitchFamily="34" charset="0"/>
                <a:cs typeface="David" panose="020E0502060401010101" pitchFamily="34" charset="-79"/>
              </a:rPr>
              <a:t>16. Left: regression of </a:t>
            </a:r>
            <a:r>
              <a:rPr lang="en-US" sz="1200" i="1" dirty="0">
                <a:effectLst/>
                <a:latin typeface="David" panose="020E0502060401010101" pitchFamily="34" charset="-79"/>
                <a:ea typeface="Calibri" panose="020F0502020204030204" pitchFamily="34" charset="0"/>
                <a:cs typeface="David" panose="020E0502060401010101" pitchFamily="34" charset="-79"/>
              </a:rPr>
              <a:t>E. coli</a:t>
            </a:r>
            <a:r>
              <a:rPr lang="en-US" sz="1200" dirty="0">
                <a:effectLst/>
                <a:latin typeface="David" panose="020E0502060401010101" pitchFamily="34" charset="-79"/>
                <a:ea typeface="Calibri" panose="020F0502020204030204" pitchFamily="34" charset="0"/>
                <a:cs typeface="David" panose="020E0502060401010101" pitchFamily="34" charset="-79"/>
              </a:rPr>
              <a:t> concentration with different detection methods, Right: box plot of the data as used for threshold analysis. Boxes illustrate median and interquartile range (IQR), whiskers indicate 25th and 75th percentile, outliers are shown as black dots. N=53. </a:t>
            </a:r>
          </a:p>
          <a:p>
            <a:endParaRPr lang="he-IL" dirty="0"/>
          </a:p>
        </p:txBody>
      </p:sp>
      <p:sp>
        <p:nvSpPr>
          <p:cNvPr id="4" name="מציין מיקום של מספר שקופית 3"/>
          <p:cNvSpPr>
            <a:spLocks noGrp="1"/>
          </p:cNvSpPr>
          <p:nvPr>
            <p:ph type="sldNum" sz="quarter" idx="5"/>
          </p:nvPr>
        </p:nvSpPr>
        <p:spPr/>
        <p:txBody>
          <a:bodyPr/>
          <a:lstStyle/>
          <a:p>
            <a:fld id="{17693C2F-7245-4880-9153-0FB03F5A88FA}" type="slidenum">
              <a:rPr lang="en-GB" smtClean="0"/>
              <a:t>16</a:t>
            </a:fld>
            <a:endParaRPr lang="en-GB"/>
          </a:p>
        </p:txBody>
      </p:sp>
    </p:spTree>
    <p:extLst>
      <p:ext uri="{BB962C8B-B14F-4D97-AF65-F5344CB8AC3E}">
        <p14:creationId xmlns:p14="http://schemas.microsoft.com/office/powerpoint/2010/main" val="1972378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Maybe </a:t>
            </a:r>
            <a:r>
              <a:rPr lang="en-US" dirty="0" err="1"/>
              <a:t>swtich</a:t>
            </a:r>
            <a:r>
              <a:rPr lang="en-US" baseline="0" dirty="0"/>
              <a:t> to 10</a:t>
            </a:r>
            <a:r>
              <a:rPr lang="en-US" baseline="30000" dirty="0"/>
              <a:t>X</a:t>
            </a:r>
            <a:r>
              <a:rPr lang="en-US" baseline="0" dirty="0"/>
              <a:t>…</a:t>
            </a:r>
          </a:p>
        </p:txBody>
      </p:sp>
      <p:sp>
        <p:nvSpPr>
          <p:cNvPr id="4" name="מציין מיקום של מספר שקופית 3"/>
          <p:cNvSpPr>
            <a:spLocks noGrp="1"/>
          </p:cNvSpPr>
          <p:nvPr>
            <p:ph type="sldNum" sz="quarter" idx="10"/>
          </p:nvPr>
        </p:nvSpPr>
        <p:spPr/>
        <p:txBody>
          <a:bodyPr/>
          <a:lstStyle/>
          <a:p>
            <a:fld id="{17693C2F-7245-4880-9153-0FB03F5A88FA}" type="slidenum">
              <a:rPr lang="en-GB" smtClean="0"/>
              <a:t>22</a:t>
            </a:fld>
            <a:endParaRPr lang="en-GB"/>
          </a:p>
        </p:txBody>
      </p:sp>
    </p:spTree>
    <p:extLst>
      <p:ext uri="{BB962C8B-B14F-4D97-AF65-F5344CB8AC3E}">
        <p14:creationId xmlns:p14="http://schemas.microsoft.com/office/powerpoint/2010/main" val="287365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r">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D9B0571-83F5-4C9C-A6B3-D9A063B2DCF6}" type="datetime1">
              <a:rPr lang="en-US" smtClean="0"/>
              <a:t>10/10/2018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52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lvl1pPr algn="r">
              <a:defRPr/>
            </a:lvl1pPr>
            <a:lvl2pPr algn="r">
              <a:defRPr/>
            </a:lvl2pPr>
            <a:lvl3pPr algn="r">
              <a:defRPr/>
            </a:lvl3pPr>
            <a:lvl4pPr algn="r">
              <a:defRPr/>
            </a:lvl4pPr>
            <a:lvl5pPr algn="r">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2A142C8-3C48-4F6E-9D50-66ABE4C4A292}"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4066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B24046C-F407-468C-AF0A-C4FE9DAA4879}" type="datetime1">
              <a:rPr lang="en-US" smtClean="0"/>
              <a:t>10/10/2018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7082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DB06C927-0FD1-4F40-83E9-56D2314D876A}"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4192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r">
              <a:defRPr sz="3600" b="0" cap="all">
                <a:solidFill>
                  <a:schemeClr val="accent1"/>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r">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4D8BEEA-F4FE-4DFA-99E3-487168923EBF}" type="datetime1">
              <a:rPr lang="en-US" smtClean="0"/>
              <a:t>10/10/2018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4428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D66D5B79-8650-45DA-8775-75233174F2D8}" type="datetime1">
              <a:rPr lang="en-US" smtClean="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46739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71C6D07E-1317-47B1-B30B-52C3243723CF}" type="datetime1">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725881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F78F405-EFE2-4C4F-B6C0-7308BBF7FF77}" type="datetime1">
              <a:rPr lang="en-US" smtClean="0"/>
              <a:t>10/10/2018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64870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BAC849-5DAD-45F4-BDDB-C0C5C6A55D3B}" type="datetime1">
              <a:rPr lang="en-US" smtClean="0"/>
              <a:t>10/10/2018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1537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r">
              <a:defRPr sz="2000" b="0">
                <a:solidFill>
                  <a:schemeClr val="accent1">
                    <a:lumMod val="75000"/>
                    <a:lumOff val="25000"/>
                  </a:schemeClr>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D4DA090-0E11-45E9-8600-64C4CD8B1CCB}" type="datetime1">
              <a:rPr lang="en-US" smtClean="0"/>
              <a:t>10/10/2018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00936746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r">
              <a:defRPr sz="2400" b="0">
                <a:solidFill>
                  <a:schemeClr val="accent1"/>
                </a:solidFill>
              </a:defRPr>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A30C871-A64C-41AC-9B67-3360050B69A7}" type="datetime1">
              <a:rPr lang="en-US" smtClean="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56817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5F262E2-FCD3-4EF1-9AF7-1E9B3CF62722}" type="datetime1">
              <a:rPr lang="en-US" smtClean="0"/>
              <a:t>10/10/2018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r">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6570235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r" defTabSz="457200" rtl="1" eaLnBrk="1" latinLnBrk="0" hangingPunct="1">
        <a:spcBef>
          <a:spcPct val="0"/>
        </a:spcBef>
        <a:buNone/>
        <a:defRPr sz="2800" b="0" kern="1200" cap="all">
          <a:solidFill>
            <a:schemeClr val="bg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06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r" defTabSz="457200" rtl="1"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chart" Target="../charts/chart3.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5" Type="http://schemas.microsoft.com/office/2007/relationships/hdphoto" Target="../media/hdphoto3.wdp"/><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p:cNvSpPr>
            <a:spLocks noGrp="1"/>
          </p:cNvSpPr>
          <p:nvPr>
            <p:ph type="title"/>
          </p:nvPr>
        </p:nvSpPr>
        <p:spPr>
          <a:xfrm>
            <a:off x="581191" y="3192427"/>
            <a:ext cx="11029615" cy="1497507"/>
          </a:xfrm>
        </p:spPr>
        <p:txBody>
          <a:bodyPr>
            <a:noAutofit/>
          </a:bodyPr>
          <a:lstStyle/>
          <a:p>
            <a:pPr algn="ctr" rtl="0"/>
            <a:r>
              <a:rPr lang="en-US" sz="3200" cap="none" dirty="0"/>
              <a:t>Rapid Detection and Quantification of Bacteria in Drinking Water Using Raman and Fluorescence Spectroscopies</a:t>
            </a:r>
          </a:p>
        </p:txBody>
      </p:sp>
      <p:sp>
        <p:nvSpPr>
          <p:cNvPr id="5" name="מציין מיקום טקסט 4"/>
          <p:cNvSpPr>
            <a:spLocks noGrp="1"/>
          </p:cNvSpPr>
          <p:nvPr>
            <p:ph type="body" idx="1"/>
          </p:nvPr>
        </p:nvSpPr>
        <p:spPr>
          <a:xfrm>
            <a:off x="581191" y="5251807"/>
            <a:ext cx="11029615" cy="1049490"/>
          </a:xfrm>
        </p:spPr>
        <p:txBody>
          <a:bodyPr>
            <a:noAutofit/>
          </a:bodyPr>
          <a:lstStyle/>
          <a:p>
            <a:pPr algn="ctr"/>
            <a:r>
              <a:rPr lang="en-US" sz="2400" cap="none" dirty="0">
                <a:solidFill>
                  <a:schemeClr val="bg1"/>
                </a:solidFill>
              </a:rPr>
              <a:t>Amir </a:t>
            </a:r>
            <a:r>
              <a:rPr lang="en-US" sz="2400" cap="none" dirty="0" err="1">
                <a:solidFill>
                  <a:schemeClr val="bg1"/>
                </a:solidFill>
              </a:rPr>
              <a:t>Nakar</a:t>
            </a:r>
            <a:endParaRPr lang="en-US" sz="2400" cap="none" dirty="0">
              <a:solidFill>
                <a:schemeClr val="bg1"/>
              </a:solidFill>
            </a:endParaRPr>
          </a:p>
        </p:txBody>
      </p:sp>
      <p:pic>
        <p:nvPicPr>
          <p:cNvPr id="1026" name="Picture 2" descr="תוצאת תמונה עבור ‪glass of water bact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0472" y="908067"/>
            <a:ext cx="3071057" cy="2579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תוצאת תמונה עבור ‪volcani cen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0" y="5076986"/>
            <a:ext cx="1244600" cy="13991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 automatic alt text available."/>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222" b="97778" l="6528" r="93056"/>
                    </a14:imgEffect>
                  </a14:imgLayer>
                </a14:imgProps>
              </a:ext>
              <a:ext uri="{28A0092B-C50C-407E-A947-70E740481C1C}">
                <a14:useLocalDpi xmlns:a14="http://schemas.microsoft.com/office/drawing/2010/main" val="0"/>
              </a:ext>
            </a:extLst>
          </a:blip>
          <a:srcRect/>
          <a:stretch>
            <a:fillRect/>
          </a:stretch>
        </p:blipFill>
        <p:spPr bwMode="auto">
          <a:xfrm>
            <a:off x="10632907" y="5287602"/>
            <a:ext cx="977900" cy="977900"/>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p:cNvSpPr/>
          <p:nvPr/>
        </p:nvSpPr>
        <p:spPr>
          <a:xfrm>
            <a:off x="7405087" y="5715302"/>
            <a:ext cx="3098925" cy="461665"/>
          </a:xfrm>
          <a:prstGeom prst="rect">
            <a:avLst/>
          </a:prstGeom>
        </p:spPr>
        <p:txBody>
          <a:bodyPr wrap="none">
            <a:spAutoFit/>
          </a:bodyPr>
          <a:lstStyle/>
          <a:p>
            <a:pPr algn="ctr"/>
            <a:r>
              <a:rPr lang="en-US" sz="2400" dirty="0" err="1">
                <a:solidFill>
                  <a:schemeClr val="bg1"/>
                </a:solidFill>
              </a:rPr>
              <a:t>Shlomo</a:t>
            </a:r>
            <a:r>
              <a:rPr lang="en-US" sz="2400" dirty="0">
                <a:solidFill>
                  <a:schemeClr val="bg1"/>
                </a:solidFill>
              </a:rPr>
              <a:t> </a:t>
            </a:r>
            <a:r>
              <a:rPr lang="en-US" sz="2400" dirty="0" err="1">
                <a:solidFill>
                  <a:schemeClr val="bg1"/>
                </a:solidFill>
              </a:rPr>
              <a:t>Sela</a:t>
            </a:r>
            <a:r>
              <a:rPr lang="en-US" sz="2400" dirty="0">
                <a:solidFill>
                  <a:schemeClr val="bg1"/>
                </a:solidFill>
              </a:rPr>
              <a:t> (</a:t>
            </a:r>
            <a:r>
              <a:rPr lang="en-US" sz="2400" dirty="0" err="1">
                <a:solidFill>
                  <a:schemeClr val="bg1"/>
                </a:solidFill>
              </a:rPr>
              <a:t>Saldinger</a:t>
            </a:r>
            <a:r>
              <a:rPr lang="en-US" sz="2400" dirty="0">
                <a:solidFill>
                  <a:schemeClr val="bg1"/>
                </a:solidFill>
              </a:rPr>
              <a:t>)</a:t>
            </a:r>
            <a:endParaRPr lang="en-GB" sz="2400" dirty="0">
              <a:solidFill>
                <a:schemeClr val="bg1"/>
              </a:solidFill>
            </a:endParaRPr>
          </a:p>
        </p:txBody>
      </p:sp>
      <p:sp>
        <p:nvSpPr>
          <p:cNvPr id="3" name="מלבן 2"/>
          <p:cNvSpPr/>
          <p:nvPr/>
        </p:nvSpPr>
        <p:spPr>
          <a:xfrm>
            <a:off x="2264743" y="5722407"/>
            <a:ext cx="2522165" cy="461665"/>
          </a:xfrm>
          <a:prstGeom prst="rect">
            <a:avLst/>
          </a:prstGeom>
        </p:spPr>
        <p:txBody>
          <a:bodyPr wrap="none">
            <a:spAutoFit/>
          </a:bodyPr>
          <a:lstStyle/>
          <a:p>
            <a:r>
              <a:rPr lang="en-US" sz="2400" dirty="0" err="1">
                <a:solidFill>
                  <a:schemeClr val="bg1"/>
                </a:solidFill>
              </a:rPr>
              <a:t>Ze’ev</a:t>
            </a:r>
            <a:r>
              <a:rPr lang="en-US" sz="2400" dirty="0">
                <a:solidFill>
                  <a:schemeClr val="bg1"/>
                </a:solidFill>
              </a:rPr>
              <a:t> </a:t>
            </a:r>
            <a:r>
              <a:rPr lang="en-US" sz="2400" dirty="0" err="1">
                <a:solidFill>
                  <a:schemeClr val="bg1"/>
                </a:solidFill>
              </a:rPr>
              <a:t>Schmilovitch</a:t>
            </a:r>
            <a:endParaRPr lang="en-GB" sz="2400" dirty="0"/>
          </a:p>
        </p:txBody>
      </p:sp>
      <p:sp>
        <p:nvSpPr>
          <p:cNvPr id="6" name="מלבן 5"/>
          <p:cNvSpPr/>
          <p:nvPr/>
        </p:nvSpPr>
        <p:spPr>
          <a:xfrm>
            <a:off x="4915803" y="5712920"/>
            <a:ext cx="2360390" cy="461665"/>
          </a:xfrm>
          <a:prstGeom prst="rect">
            <a:avLst/>
          </a:prstGeom>
        </p:spPr>
        <p:txBody>
          <a:bodyPr wrap="none">
            <a:spAutoFit/>
          </a:bodyPr>
          <a:lstStyle/>
          <a:p>
            <a:r>
              <a:rPr lang="en-US" sz="2400" dirty="0">
                <a:solidFill>
                  <a:schemeClr val="bg1"/>
                </a:solidFill>
              </a:rPr>
              <a:t>Mikhail </a:t>
            </a:r>
            <a:r>
              <a:rPr lang="en-US" sz="2400" dirty="0" err="1">
                <a:solidFill>
                  <a:schemeClr val="bg1"/>
                </a:solidFill>
              </a:rPr>
              <a:t>Borisover</a:t>
            </a:r>
            <a:endParaRPr lang="en-GB" sz="2400" dirty="0"/>
          </a:p>
        </p:txBody>
      </p:sp>
    </p:spTree>
    <p:extLst>
      <p:ext uri="{BB962C8B-B14F-4D97-AF65-F5344CB8AC3E}">
        <p14:creationId xmlns:p14="http://schemas.microsoft.com/office/powerpoint/2010/main" val="389475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תמונה 24"/>
          <p:cNvPicPr>
            <a:picLocks noChangeAspect="1"/>
          </p:cNvPicPr>
          <p:nvPr/>
        </p:nvPicPr>
        <p:blipFill rotWithShape="1">
          <a:blip r:embed="rId2">
            <a:duotone>
              <a:schemeClr val="accent2">
                <a:shade val="45000"/>
                <a:satMod val="135000"/>
              </a:schemeClr>
              <a:prstClr val="white"/>
            </a:duotone>
          </a:blip>
          <a:srcRect t="2606" r="4036"/>
          <a:stretch/>
        </p:blipFill>
        <p:spPr>
          <a:xfrm>
            <a:off x="1073129" y="2278743"/>
            <a:ext cx="9086871" cy="4558064"/>
          </a:xfrm>
          <a:prstGeom prst="rect">
            <a:avLst/>
          </a:prstGeom>
        </p:spPr>
      </p:pic>
      <p:sp>
        <p:nvSpPr>
          <p:cNvPr id="2" name="כותרת 1"/>
          <p:cNvSpPr>
            <a:spLocks noGrp="1"/>
          </p:cNvSpPr>
          <p:nvPr>
            <p:ph type="title"/>
          </p:nvPr>
        </p:nvSpPr>
        <p:spPr/>
        <p:txBody>
          <a:bodyPr/>
          <a:lstStyle/>
          <a:p>
            <a:pPr algn="ctr" rtl="0"/>
            <a:r>
              <a:rPr lang="en-US" dirty="0"/>
              <a:t>Initial Results – Finding peaks</a:t>
            </a:r>
            <a:endParaRPr lang="en-GB" dirty="0"/>
          </a:p>
        </p:txBody>
      </p:sp>
      <p:sp>
        <p:nvSpPr>
          <p:cNvPr id="14" name="TextBox 13"/>
          <p:cNvSpPr txBox="1"/>
          <p:nvPr/>
        </p:nvSpPr>
        <p:spPr>
          <a:xfrm>
            <a:off x="66675" y="6467475"/>
            <a:ext cx="3552825" cy="369332"/>
          </a:xfrm>
          <a:prstGeom prst="rect">
            <a:avLst/>
          </a:prstGeom>
          <a:noFill/>
        </p:spPr>
        <p:txBody>
          <a:bodyPr wrap="square" rtlCol="0">
            <a:spAutoFit/>
          </a:bodyPr>
          <a:lstStyle/>
          <a:p>
            <a:r>
              <a:rPr lang="en-US" dirty="0"/>
              <a:t>10</a:t>
            </a:r>
            <a:r>
              <a:rPr lang="en-US" baseline="30000" dirty="0"/>
              <a:t>5</a:t>
            </a:r>
            <a:r>
              <a:rPr lang="en-US" dirty="0"/>
              <a:t> CFU/ml</a:t>
            </a:r>
            <a:endParaRPr lang="en-GB" dirty="0"/>
          </a:p>
        </p:txBody>
      </p:sp>
      <p:grpSp>
        <p:nvGrpSpPr>
          <p:cNvPr id="22" name="קבוצה 21"/>
          <p:cNvGrpSpPr/>
          <p:nvPr/>
        </p:nvGrpSpPr>
        <p:grpSpPr>
          <a:xfrm>
            <a:off x="10542196" y="2162174"/>
            <a:ext cx="1462902" cy="1673767"/>
            <a:chOff x="9731840" y="1996692"/>
            <a:chExt cx="1462902" cy="1673767"/>
          </a:xfrm>
        </p:grpSpPr>
        <p:pic>
          <p:nvPicPr>
            <p:cNvPr id="23" name="תמונה 22"/>
            <p:cNvPicPr>
              <a:picLocks noChangeAspect="1"/>
            </p:cNvPicPr>
            <p:nvPr/>
          </p:nvPicPr>
          <p:blipFill rotWithShape="1">
            <a:blip r:embed="rId3">
              <a:duotone>
                <a:schemeClr val="accent2">
                  <a:shade val="45000"/>
                  <a:satMod val="135000"/>
                </a:schemeClr>
                <a:prstClr val="white"/>
              </a:duotone>
            </a:blip>
            <a:srcRect l="96938" t="5300" r="155" b="82807"/>
            <a:stretch/>
          </p:blipFill>
          <p:spPr>
            <a:xfrm>
              <a:off x="10222759" y="2289998"/>
              <a:ext cx="671082" cy="1380461"/>
            </a:xfrm>
            <a:prstGeom prst="rect">
              <a:avLst/>
            </a:prstGeom>
          </p:spPr>
        </p:pic>
        <p:sp>
          <p:nvSpPr>
            <p:cNvPr id="24" name="TextBox 23"/>
            <p:cNvSpPr txBox="1"/>
            <p:nvPr/>
          </p:nvSpPr>
          <p:spPr>
            <a:xfrm>
              <a:off x="9731840" y="1996692"/>
              <a:ext cx="1462902" cy="369332"/>
            </a:xfrm>
            <a:prstGeom prst="rect">
              <a:avLst/>
            </a:prstGeom>
            <a:noFill/>
          </p:spPr>
          <p:txBody>
            <a:bodyPr wrap="square" rtlCol="0">
              <a:spAutoFit/>
            </a:bodyPr>
            <a:lstStyle/>
            <a:p>
              <a:r>
                <a:rPr lang="en-US" dirty="0"/>
                <a:t>Relative F.U</a:t>
              </a:r>
              <a:endParaRPr lang="en-GB" dirty="0"/>
            </a:p>
          </p:txBody>
        </p:sp>
      </p:grpSp>
    </p:spTree>
    <p:extLst>
      <p:ext uri="{BB962C8B-B14F-4D97-AF65-F5344CB8AC3E}">
        <p14:creationId xmlns:p14="http://schemas.microsoft.com/office/powerpoint/2010/main" val="1254069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9891B8-7474-41B1-99FB-0EB93B68C3C7}"/>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D1A456E5-5B50-4945-A4FA-D6C0F3D875D3}"/>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915080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קבוצה 16"/>
          <p:cNvGrpSpPr/>
          <p:nvPr/>
        </p:nvGrpSpPr>
        <p:grpSpPr>
          <a:xfrm>
            <a:off x="253759" y="4332489"/>
            <a:ext cx="1220139" cy="2428652"/>
            <a:chOff x="253759" y="4113414"/>
            <a:chExt cx="1220139" cy="2428652"/>
          </a:xfrm>
        </p:grpSpPr>
        <p:sp>
          <p:nvSpPr>
            <p:cNvPr id="33" name="מלבן מעוגל 32"/>
            <p:cNvSpPr/>
            <p:nvPr/>
          </p:nvSpPr>
          <p:spPr>
            <a:xfrm>
              <a:off x="253764" y="411341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endParaRPr lang="en-GB" dirty="0"/>
            </a:p>
          </p:txBody>
        </p:sp>
        <p:sp>
          <p:nvSpPr>
            <p:cNvPr id="34" name="מלבן מעוגל 33"/>
            <p:cNvSpPr/>
            <p:nvPr/>
          </p:nvSpPr>
          <p:spPr>
            <a:xfrm>
              <a:off x="253759" y="447640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endParaRPr lang="en-GB" dirty="0"/>
            </a:p>
          </p:txBody>
        </p:sp>
        <p:sp>
          <p:nvSpPr>
            <p:cNvPr id="36" name="מלבן מעוגל 35"/>
            <p:cNvSpPr/>
            <p:nvPr/>
          </p:nvSpPr>
          <p:spPr>
            <a:xfrm>
              <a:off x="253760" y="483385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endParaRPr lang="en-GB" dirty="0"/>
            </a:p>
          </p:txBody>
        </p:sp>
        <p:sp>
          <p:nvSpPr>
            <p:cNvPr id="37" name="מלבן מעוגל 36"/>
            <p:cNvSpPr/>
            <p:nvPr/>
          </p:nvSpPr>
          <p:spPr>
            <a:xfrm>
              <a:off x="253761" y="526057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V4</a:t>
              </a:r>
              <a:endParaRPr lang="en-GB" dirty="0"/>
            </a:p>
          </p:txBody>
        </p:sp>
        <p:sp>
          <p:nvSpPr>
            <p:cNvPr id="38" name="מלבן מעוגל 37"/>
            <p:cNvSpPr/>
            <p:nvPr/>
          </p:nvSpPr>
          <p:spPr>
            <a:xfrm>
              <a:off x="253762" y="5720543"/>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40" name="מלבן מעוגל 39"/>
            <p:cNvSpPr/>
            <p:nvPr/>
          </p:nvSpPr>
          <p:spPr>
            <a:xfrm>
              <a:off x="253763" y="613063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Vn</a:t>
              </a:r>
              <a:endParaRPr lang="en-GB" dirty="0"/>
            </a:p>
          </p:txBody>
        </p:sp>
        <p:sp>
          <p:nvSpPr>
            <p:cNvPr id="26" name="מלבן מעוגל 25"/>
            <p:cNvSpPr/>
            <p:nvPr/>
          </p:nvSpPr>
          <p:spPr>
            <a:xfrm>
              <a:off x="417483" y="420064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endParaRPr lang="en-GB" dirty="0"/>
            </a:p>
          </p:txBody>
        </p:sp>
        <p:sp>
          <p:nvSpPr>
            <p:cNvPr id="27" name="מלבן מעוגל 26"/>
            <p:cNvSpPr/>
            <p:nvPr/>
          </p:nvSpPr>
          <p:spPr>
            <a:xfrm>
              <a:off x="417478" y="4563640"/>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endParaRPr lang="en-GB" dirty="0"/>
            </a:p>
          </p:txBody>
        </p:sp>
        <p:sp>
          <p:nvSpPr>
            <p:cNvPr id="28" name="מלבן מעוגל 27"/>
            <p:cNvSpPr/>
            <p:nvPr/>
          </p:nvSpPr>
          <p:spPr>
            <a:xfrm>
              <a:off x="417479" y="492108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endParaRPr lang="en-GB" dirty="0"/>
            </a:p>
          </p:txBody>
        </p:sp>
        <p:sp>
          <p:nvSpPr>
            <p:cNvPr id="30" name="מלבן מעוגל 29"/>
            <p:cNvSpPr/>
            <p:nvPr/>
          </p:nvSpPr>
          <p:spPr>
            <a:xfrm>
              <a:off x="417480" y="5347808"/>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V4</a:t>
              </a:r>
              <a:endParaRPr lang="en-GB" dirty="0"/>
            </a:p>
          </p:txBody>
        </p:sp>
        <p:sp>
          <p:nvSpPr>
            <p:cNvPr id="31" name="מלבן מעוגל 30"/>
            <p:cNvSpPr/>
            <p:nvPr/>
          </p:nvSpPr>
          <p:spPr>
            <a:xfrm>
              <a:off x="417481" y="5807777"/>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32" name="מלבן מעוגל 31"/>
            <p:cNvSpPr/>
            <p:nvPr/>
          </p:nvSpPr>
          <p:spPr>
            <a:xfrm>
              <a:off x="417482" y="6217870"/>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Vn</a:t>
              </a:r>
              <a:endParaRPr lang="en-GB" dirty="0"/>
            </a:p>
          </p:txBody>
        </p:sp>
      </p:grpSp>
      <p:sp>
        <p:nvSpPr>
          <p:cNvPr id="2" name="כותרת 1"/>
          <p:cNvSpPr>
            <a:spLocks noGrp="1"/>
          </p:cNvSpPr>
          <p:nvPr>
            <p:ph type="title"/>
          </p:nvPr>
        </p:nvSpPr>
        <p:spPr/>
        <p:txBody>
          <a:bodyPr/>
          <a:lstStyle/>
          <a:p>
            <a:pPr algn="ctr" rtl="0"/>
            <a:r>
              <a:rPr lang="en-US" dirty="0"/>
              <a:t>Partial least squares (</a:t>
            </a:r>
            <a:r>
              <a:rPr lang="en-US" dirty="0" err="1"/>
              <a:t>pls</a:t>
            </a:r>
            <a:r>
              <a:rPr lang="en-US" dirty="0"/>
              <a:t>)</a:t>
            </a:r>
            <a:endParaRPr lang="en-GB" dirty="0"/>
          </a:p>
        </p:txBody>
      </p:sp>
      <p:sp>
        <p:nvSpPr>
          <p:cNvPr id="3" name="מציין מיקום תוכן 2"/>
          <p:cNvSpPr>
            <a:spLocks noGrp="1"/>
          </p:cNvSpPr>
          <p:nvPr>
            <p:ph idx="1"/>
          </p:nvPr>
        </p:nvSpPr>
        <p:spPr>
          <a:xfrm>
            <a:off x="581193" y="1894592"/>
            <a:ext cx="11029615" cy="2399817"/>
          </a:xfrm>
        </p:spPr>
        <p:txBody>
          <a:bodyPr>
            <a:noAutofit/>
          </a:bodyPr>
          <a:lstStyle/>
          <a:p>
            <a:pPr algn="l" rtl="0"/>
            <a:r>
              <a:rPr lang="en-US" sz="2000" dirty="0">
                <a:solidFill>
                  <a:schemeClr val="tx1">
                    <a:lumMod val="95000"/>
                    <a:lumOff val="5000"/>
                  </a:schemeClr>
                </a:solidFill>
              </a:rPr>
              <a:t>Partial Least Squares enables you to predict a value based on a large set of variables</a:t>
            </a:r>
          </a:p>
          <a:p>
            <a:pPr algn="l" rtl="0"/>
            <a:r>
              <a:rPr lang="en-US" sz="2000" dirty="0">
                <a:solidFill>
                  <a:schemeClr val="tx1">
                    <a:lumMod val="95000"/>
                    <a:lumOff val="5000"/>
                  </a:schemeClr>
                </a:solidFill>
              </a:rPr>
              <a:t>Using iterative process, the algorithm assigns weights for all the variables based on their relevance to the predicted variable</a:t>
            </a:r>
          </a:p>
          <a:p>
            <a:pPr algn="l" rtl="0"/>
            <a:r>
              <a:rPr lang="en-US" sz="2000" dirty="0">
                <a:solidFill>
                  <a:schemeClr val="tx1">
                    <a:lumMod val="95000"/>
                    <a:lumOff val="5000"/>
                  </a:schemeClr>
                </a:solidFill>
              </a:rPr>
              <a:t>For example: </a:t>
            </a:r>
          </a:p>
          <a:p>
            <a:pPr marL="0" indent="0" algn="l" rtl="0">
              <a:buNone/>
            </a:pPr>
            <a:r>
              <a:rPr lang="en-US" sz="2000" dirty="0">
                <a:solidFill>
                  <a:schemeClr val="tx1">
                    <a:lumMod val="95000"/>
                    <a:lumOff val="5000"/>
                  </a:schemeClr>
                </a:solidFill>
              </a:rPr>
              <a:t>Variable 1 explains 10% of variance, Variable 2 explains 90% of variance</a:t>
            </a:r>
          </a:p>
          <a:p>
            <a:pPr marL="0" indent="0" algn="l" rtl="0">
              <a:buNone/>
            </a:pPr>
            <a:r>
              <a:rPr lang="en-US" sz="2000" dirty="0">
                <a:solidFill>
                  <a:schemeClr val="tx1">
                    <a:lumMod val="95000"/>
                    <a:lumOff val="5000"/>
                  </a:schemeClr>
                </a:solidFill>
              </a:rPr>
              <a:t>The prediction will be based on 0.1*V1 + 0.9*V2</a:t>
            </a:r>
          </a:p>
        </p:txBody>
      </p:sp>
      <p:sp>
        <p:nvSpPr>
          <p:cNvPr id="4" name="מלבן מעוגל 3"/>
          <p:cNvSpPr/>
          <p:nvPr/>
        </p:nvSpPr>
        <p:spPr>
          <a:xfrm>
            <a:off x="581192" y="448350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endParaRPr lang="en-GB" dirty="0"/>
          </a:p>
        </p:txBody>
      </p:sp>
      <p:sp>
        <p:nvSpPr>
          <p:cNvPr id="5" name="מלבן מעוגל 4"/>
          <p:cNvSpPr/>
          <p:nvPr/>
        </p:nvSpPr>
        <p:spPr>
          <a:xfrm>
            <a:off x="581187" y="484649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endParaRPr lang="en-GB" dirty="0"/>
          </a:p>
        </p:txBody>
      </p:sp>
      <p:sp>
        <p:nvSpPr>
          <p:cNvPr id="6" name="מלבן מעוגל 5"/>
          <p:cNvSpPr/>
          <p:nvPr/>
        </p:nvSpPr>
        <p:spPr>
          <a:xfrm>
            <a:off x="581188" y="520394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V3</a:t>
            </a:r>
            <a:endParaRPr lang="en-GB" dirty="0"/>
          </a:p>
        </p:txBody>
      </p:sp>
      <p:sp>
        <p:nvSpPr>
          <p:cNvPr id="7" name="מלבן מעוגל 6"/>
          <p:cNvSpPr/>
          <p:nvPr/>
        </p:nvSpPr>
        <p:spPr>
          <a:xfrm>
            <a:off x="581189" y="5630664"/>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V4</a:t>
            </a:r>
            <a:endParaRPr lang="en-GB" dirty="0"/>
          </a:p>
        </p:txBody>
      </p:sp>
      <p:sp>
        <p:nvSpPr>
          <p:cNvPr id="8" name="מלבן מעוגל 7"/>
          <p:cNvSpPr/>
          <p:nvPr/>
        </p:nvSpPr>
        <p:spPr>
          <a:xfrm>
            <a:off x="581190" y="6090633"/>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GB" dirty="0"/>
          </a:p>
        </p:txBody>
      </p:sp>
      <p:sp>
        <p:nvSpPr>
          <p:cNvPr id="9" name="מלבן מעוגל 8"/>
          <p:cNvSpPr/>
          <p:nvPr/>
        </p:nvSpPr>
        <p:spPr>
          <a:xfrm>
            <a:off x="581191" y="6500726"/>
            <a:ext cx="1056415" cy="32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Vn</a:t>
            </a:r>
            <a:endParaRPr lang="en-GB" dirty="0"/>
          </a:p>
        </p:txBody>
      </p:sp>
      <p:sp>
        <p:nvSpPr>
          <p:cNvPr id="10" name="מלבן מעוגל 9"/>
          <p:cNvSpPr/>
          <p:nvPr/>
        </p:nvSpPr>
        <p:spPr>
          <a:xfrm>
            <a:off x="2856808" y="4645602"/>
            <a:ext cx="2269375" cy="16071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PLS iterative algorithm</a:t>
            </a:r>
            <a:endParaRPr lang="en-GB" dirty="0"/>
          </a:p>
        </p:txBody>
      </p:sp>
      <p:sp>
        <p:nvSpPr>
          <p:cNvPr id="11" name="מלבן מעוגל 10"/>
          <p:cNvSpPr/>
          <p:nvPr/>
        </p:nvSpPr>
        <p:spPr>
          <a:xfrm>
            <a:off x="5562600" y="4984343"/>
            <a:ext cx="1767841" cy="929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Weights assignment</a:t>
            </a:r>
            <a:endParaRPr lang="en-GB" dirty="0"/>
          </a:p>
        </p:txBody>
      </p:sp>
      <p:sp>
        <p:nvSpPr>
          <p:cNvPr id="12" name="מלבן מעוגל 11"/>
          <p:cNvSpPr/>
          <p:nvPr/>
        </p:nvSpPr>
        <p:spPr>
          <a:xfrm>
            <a:off x="7858300" y="4984343"/>
            <a:ext cx="2269375" cy="9296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 Formula”</a:t>
            </a:r>
            <a:endParaRPr lang="en-GB" dirty="0"/>
          </a:p>
          <a:p>
            <a:pPr algn="ctr"/>
            <a:r>
              <a:rPr lang="en-GB" b="1" dirty="0"/>
              <a:t>∑weights*values</a:t>
            </a:r>
            <a:endParaRPr lang="en-GB" dirty="0"/>
          </a:p>
        </p:txBody>
      </p:sp>
      <p:sp>
        <p:nvSpPr>
          <p:cNvPr id="13" name="מלבן מעוגל 12"/>
          <p:cNvSpPr/>
          <p:nvPr/>
        </p:nvSpPr>
        <p:spPr>
          <a:xfrm>
            <a:off x="10573789" y="4984344"/>
            <a:ext cx="1471354" cy="929641"/>
          </a:xfrm>
          <a:prstGeom prst="roundRect">
            <a:avLst/>
          </a:prstGeom>
          <a:solidFill>
            <a:srgbClr val="00FF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a:solidFill>
                  <a:sysClr val="windowText" lastClr="000000"/>
                </a:solidFill>
              </a:rPr>
              <a:t>Prediction</a:t>
            </a:r>
            <a:endParaRPr lang="en-GB" dirty="0">
              <a:solidFill>
                <a:sysClr val="windowText" lastClr="000000"/>
              </a:solidFill>
            </a:endParaRPr>
          </a:p>
        </p:txBody>
      </p:sp>
      <p:grpSp>
        <p:nvGrpSpPr>
          <p:cNvPr id="48" name="קבוצה 47"/>
          <p:cNvGrpSpPr/>
          <p:nvPr/>
        </p:nvGrpSpPr>
        <p:grpSpPr>
          <a:xfrm>
            <a:off x="1637602" y="4655127"/>
            <a:ext cx="1219206" cy="2017222"/>
            <a:chOff x="1637602" y="4436052"/>
            <a:chExt cx="1219206" cy="2017222"/>
          </a:xfrm>
        </p:grpSpPr>
        <p:cxnSp>
          <p:nvCxnSpPr>
            <p:cNvPr id="15" name="מחבר ישר 14"/>
            <p:cNvCxnSpPr>
              <a:stCxn id="4" idx="3"/>
              <a:endCxn id="10" idx="1"/>
            </p:cNvCxnSpPr>
            <p:nvPr/>
          </p:nvCxnSpPr>
          <p:spPr>
            <a:xfrm>
              <a:off x="1637607" y="4436052"/>
              <a:ext cx="1219201" cy="80356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מחבר ישר 15"/>
            <p:cNvCxnSpPr>
              <a:stCxn id="5" idx="3"/>
              <a:endCxn id="10" idx="1"/>
            </p:cNvCxnSpPr>
            <p:nvPr/>
          </p:nvCxnSpPr>
          <p:spPr>
            <a:xfrm>
              <a:off x="1637602" y="4799044"/>
              <a:ext cx="1219206" cy="440573"/>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מחבר ישר 18"/>
            <p:cNvCxnSpPr>
              <a:stCxn id="6" idx="3"/>
              <a:endCxn id="10" idx="1"/>
            </p:cNvCxnSpPr>
            <p:nvPr/>
          </p:nvCxnSpPr>
          <p:spPr>
            <a:xfrm>
              <a:off x="1637603" y="5156492"/>
              <a:ext cx="1219205" cy="8312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מחבר ישר 21"/>
            <p:cNvCxnSpPr>
              <a:stCxn id="7" idx="3"/>
              <a:endCxn id="10" idx="1"/>
            </p:cNvCxnSpPr>
            <p:nvPr/>
          </p:nvCxnSpPr>
          <p:spPr>
            <a:xfrm flipV="1">
              <a:off x="1637604" y="5239617"/>
              <a:ext cx="1219204" cy="343595"/>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מחבר ישר 24"/>
            <p:cNvCxnSpPr>
              <a:stCxn id="8" idx="3"/>
              <a:endCxn id="10" idx="1"/>
            </p:cNvCxnSpPr>
            <p:nvPr/>
          </p:nvCxnSpPr>
          <p:spPr>
            <a:xfrm flipV="1">
              <a:off x="1637605" y="5239617"/>
              <a:ext cx="1219203" cy="803564"/>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מחבר ישר 28"/>
            <p:cNvCxnSpPr>
              <a:stCxn id="9" idx="3"/>
              <a:endCxn id="10" idx="1"/>
            </p:cNvCxnSpPr>
            <p:nvPr/>
          </p:nvCxnSpPr>
          <p:spPr>
            <a:xfrm flipV="1">
              <a:off x="1637606" y="5239617"/>
              <a:ext cx="1219202" cy="1213657"/>
            </a:xfrm>
            <a:prstGeom prst="line">
              <a:avLst/>
            </a:prstGeom>
            <a:ln>
              <a:solidFill>
                <a:srgbClr val="FF0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35" name="מחבר ישר 34"/>
          <p:cNvCxnSpPr>
            <a:stCxn id="10" idx="3"/>
          </p:cNvCxnSpPr>
          <p:nvPr/>
        </p:nvCxnSpPr>
        <p:spPr>
          <a:xfrm flipV="1">
            <a:off x="5126183" y="5449163"/>
            <a:ext cx="364376" cy="4"/>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מחבר ישר 38"/>
          <p:cNvCxnSpPr>
            <a:stCxn id="11" idx="3"/>
          </p:cNvCxnSpPr>
          <p:nvPr/>
        </p:nvCxnSpPr>
        <p:spPr>
          <a:xfrm flipV="1">
            <a:off x="7330441" y="5449163"/>
            <a:ext cx="450272" cy="1"/>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מחבר ישר 43"/>
          <p:cNvCxnSpPr>
            <a:stCxn id="12" idx="3"/>
          </p:cNvCxnSpPr>
          <p:nvPr/>
        </p:nvCxnSpPr>
        <p:spPr>
          <a:xfrm flipV="1">
            <a:off x="10127675" y="5449163"/>
            <a:ext cx="362987"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174481" y="6090633"/>
            <a:ext cx="2662843" cy="646331"/>
          </a:xfrm>
          <a:prstGeom prst="rect">
            <a:avLst/>
          </a:prstGeom>
          <a:noFill/>
        </p:spPr>
        <p:txBody>
          <a:bodyPr wrap="square" rtlCol="0">
            <a:spAutoFit/>
          </a:bodyPr>
          <a:lstStyle/>
          <a:p>
            <a:r>
              <a:rPr lang="en-US" b="1" dirty="0"/>
              <a:t>Is your prediction correct? Is it robust? </a:t>
            </a:r>
            <a:endParaRPr lang="en-GB" b="1" dirty="0"/>
          </a:p>
        </p:txBody>
      </p:sp>
      <p:sp>
        <p:nvSpPr>
          <p:cNvPr id="14" name="חץ מעוקל למטה 13"/>
          <p:cNvSpPr/>
          <p:nvPr/>
        </p:nvSpPr>
        <p:spPr>
          <a:xfrm>
            <a:off x="3020516" y="4746745"/>
            <a:ext cx="2091811" cy="640205"/>
          </a:xfrm>
          <a:prstGeom prst="curved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41" name="חץ מעוקל למטה 40"/>
          <p:cNvSpPr/>
          <p:nvPr/>
        </p:nvSpPr>
        <p:spPr>
          <a:xfrm flipH="1" flipV="1">
            <a:off x="2895020" y="5538466"/>
            <a:ext cx="2091811" cy="552167"/>
          </a:xfrm>
          <a:prstGeom prst="curvedDown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2752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FDB772-1D39-4BEF-A3DC-A2B33363D5FF}"/>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652738CB-191E-4857-9D8D-4CB6EC0F6986}"/>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264967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Validating the model</a:t>
            </a:r>
            <a:endParaRPr lang="en-GB" dirty="0"/>
          </a:p>
        </p:txBody>
      </p:sp>
      <p:sp>
        <p:nvSpPr>
          <p:cNvPr id="5" name="מציין מיקום תוכן 4"/>
          <p:cNvSpPr>
            <a:spLocks noGrp="1"/>
          </p:cNvSpPr>
          <p:nvPr>
            <p:ph sz="half" idx="1"/>
          </p:nvPr>
        </p:nvSpPr>
        <p:spPr>
          <a:xfrm>
            <a:off x="581193" y="2228003"/>
            <a:ext cx="6076782" cy="3633047"/>
          </a:xfrm>
        </p:spPr>
        <p:txBody>
          <a:bodyPr>
            <a:normAutofit/>
          </a:bodyPr>
          <a:lstStyle/>
          <a:p>
            <a:pPr algn="l" rtl="0"/>
            <a:r>
              <a:rPr lang="en-US" sz="2400" dirty="0">
                <a:solidFill>
                  <a:schemeClr val="tx1">
                    <a:lumMod val="95000"/>
                    <a:lumOff val="5000"/>
                  </a:schemeClr>
                </a:solidFill>
              </a:rPr>
              <a:t>To make sure your model is relevant you test it on a VALIDATION set of data</a:t>
            </a:r>
          </a:p>
          <a:p>
            <a:pPr algn="l" rtl="0"/>
            <a:r>
              <a:rPr lang="en-US" sz="2400" dirty="0">
                <a:solidFill>
                  <a:schemeClr val="tx1">
                    <a:lumMod val="95000"/>
                    <a:lumOff val="5000"/>
                  </a:schemeClr>
                </a:solidFill>
              </a:rPr>
              <a:t>This is data that is not modelled</a:t>
            </a:r>
          </a:p>
          <a:p>
            <a:pPr algn="l" rtl="0"/>
            <a:r>
              <a:rPr lang="en-US" sz="2400" dirty="0">
                <a:solidFill>
                  <a:schemeClr val="tx1">
                    <a:lumMod val="95000"/>
                    <a:lumOff val="5000"/>
                  </a:schemeClr>
                </a:solidFill>
              </a:rPr>
              <a:t>It should be between 10-50% of your data to be significant (we used 30%)</a:t>
            </a:r>
          </a:p>
        </p:txBody>
      </p:sp>
      <p:sp>
        <p:nvSpPr>
          <p:cNvPr id="11" name="מלבן 10"/>
          <p:cNvSpPr/>
          <p:nvPr/>
        </p:nvSpPr>
        <p:spPr>
          <a:xfrm>
            <a:off x="7512424" y="2519082"/>
            <a:ext cx="3600000" cy="788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data = 100 samples</a:t>
            </a:r>
            <a:endParaRPr lang="en-GB" dirty="0"/>
          </a:p>
        </p:txBody>
      </p:sp>
      <p:sp>
        <p:nvSpPr>
          <p:cNvPr id="12" name="מלבן 11"/>
          <p:cNvSpPr/>
          <p:nvPr/>
        </p:nvSpPr>
        <p:spPr>
          <a:xfrm>
            <a:off x="7503464" y="3594848"/>
            <a:ext cx="720000" cy="654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30</a:t>
            </a:r>
            <a:endParaRPr lang="en-GB" dirty="0"/>
          </a:p>
        </p:txBody>
      </p:sp>
      <p:sp>
        <p:nvSpPr>
          <p:cNvPr id="13" name="מלבן 12"/>
          <p:cNvSpPr/>
          <p:nvPr/>
        </p:nvSpPr>
        <p:spPr>
          <a:xfrm>
            <a:off x="8241336" y="3594848"/>
            <a:ext cx="2880000" cy="654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a:t>
            </a:r>
            <a:endParaRPr lang="en-GB" dirty="0"/>
          </a:p>
        </p:txBody>
      </p:sp>
      <p:cxnSp>
        <p:nvCxnSpPr>
          <p:cNvPr id="15" name="מחבר חץ ישר 14"/>
          <p:cNvCxnSpPr>
            <a:stCxn id="12" idx="2"/>
            <a:endCxn id="16" idx="0"/>
          </p:cNvCxnSpPr>
          <p:nvPr/>
        </p:nvCxnSpPr>
        <p:spPr>
          <a:xfrm>
            <a:off x="7863464" y="4249272"/>
            <a:ext cx="7556" cy="61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04538" y="4867836"/>
            <a:ext cx="1532964" cy="369332"/>
          </a:xfrm>
          <a:prstGeom prst="rect">
            <a:avLst/>
          </a:prstGeom>
          <a:noFill/>
        </p:spPr>
        <p:txBody>
          <a:bodyPr wrap="square" rtlCol="0">
            <a:spAutoFit/>
          </a:bodyPr>
          <a:lstStyle/>
          <a:p>
            <a:pPr algn="ctr"/>
            <a:r>
              <a:rPr lang="en-US" dirty="0"/>
              <a:t>Validation set</a:t>
            </a:r>
            <a:endParaRPr lang="en-GB" dirty="0"/>
          </a:p>
        </p:txBody>
      </p:sp>
      <p:sp>
        <p:nvSpPr>
          <p:cNvPr id="18" name="TextBox 17"/>
          <p:cNvSpPr txBox="1"/>
          <p:nvPr/>
        </p:nvSpPr>
        <p:spPr>
          <a:xfrm>
            <a:off x="8910464" y="4867836"/>
            <a:ext cx="1532964" cy="369332"/>
          </a:xfrm>
          <a:prstGeom prst="rect">
            <a:avLst/>
          </a:prstGeom>
          <a:noFill/>
        </p:spPr>
        <p:txBody>
          <a:bodyPr wrap="square" rtlCol="0">
            <a:spAutoFit/>
          </a:bodyPr>
          <a:lstStyle/>
          <a:p>
            <a:pPr algn="ctr"/>
            <a:r>
              <a:rPr lang="en-US" dirty="0"/>
              <a:t>Training set</a:t>
            </a:r>
            <a:endParaRPr lang="en-GB" dirty="0"/>
          </a:p>
        </p:txBody>
      </p:sp>
      <p:sp>
        <p:nvSpPr>
          <p:cNvPr id="21" name="מלבן מעוגל 20"/>
          <p:cNvSpPr/>
          <p:nvPr/>
        </p:nvSpPr>
        <p:spPr>
          <a:xfrm>
            <a:off x="8941691" y="5682601"/>
            <a:ext cx="1470513" cy="557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PLS Model</a:t>
            </a:r>
            <a:endParaRPr lang="en-GB" dirty="0"/>
          </a:p>
        </p:txBody>
      </p:sp>
      <p:cxnSp>
        <p:nvCxnSpPr>
          <p:cNvPr id="23" name="מחבר חץ ישר 22"/>
          <p:cNvCxnSpPr>
            <a:stCxn id="16" idx="2"/>
            <a:endCxn id="24" idx="0"/>
          </p:cNvCxnSpPr>
          <p:nvPr/>
        </p:nvCxnSpPr>
        <p:spPr>
          <a:xfrm flipH="1">
            <a:off x="7871016" y="5237168"/>
            <a:ext cx="4" cy="39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מלבן מעוגל 23"/>
          <p:cNvSpPr/>
          <p:nvPr/>
        </p:nvSpPr>
        <p:spPr>
          <a:xfrm>
            <a:off x="7135759" y="5682602"/>
            <a:ext cx="1470513" cy="557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a:t>
            </a:r>
            <a:endParaRPr lang="en-GB" dirty="0"/>
          </a:p>
        </p:txBody>
      </p:sp>
      <p:cxnSp>
        <p:nvCxnSpPr>
          <p:cNvPr id="28" name="מחבר חץ ישר 27"/>
          <p:cNvCxnSpPr>
            <a:stCxn id="13" idx="2"/>
            <a:endCxn id="18" idx="0"/>
          </p:cNvCxnSpPr>
          <p:nvPr/>
        </p:nvCxnSpPr>
        <p:spPr>
          <a:xfrm flipH="1">
            <a:off x="9676946" y="4249272"/>
            <a:ext cx="4390" cy="618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מחבר חץ ישר 28"/>
          <p:cNvCxnSpPr>
            <a:stCxn id="18" idx="2"/>
            <a:endCxn id="21" idx="0"/>
          </p:cNvCxnSpPr>
          <p:nvPr/>
        </p:nvCxnSpPr>
        <p:spPr>
          <a:xfrm>
            <a:off x="9676946" y="5237168"/>
            <a:ext cx="2" cy="39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678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Fluorescence Spectroscopy</a:t>
            </a:r>
            <a:endParaRPr lang="en-GB" dirty="0"/>
          </a:p>
        </p:txBody>
      </p:sp>
      <p:pic>
        <p:nvPicPr>
          <p:cNvPr id="7" name="Picture 50">
            <a:extLst>
              <a:ext uri="{FF2B5EF4-FFF2-40B4-BE49-F238E27FC236}">
                <a16:creationId xmlns:a16="http://schemas.microsoft.com/office/drawing/2014/main" id="{FCBBAFEA-5B0E-4B09-9361-2D2398B6F3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0979" y="1840538"/>
            <a:ext cx="7290041" cy="4751181"/>
          </a:xfrm>
          <a:prstGeom prst="rect">
            <a:avLst/>
          </a:prstGeom>
        </p:spPr>
      </p:pic>
    </p:spTree>
    <p:extLst>
      <p:ext uri="{BB962C8B-B14F-4D97-AF65-F5344CB8AC3E}">
        <p14:creationId xmlns:p14="http://schemas.microsoft.com/office/powerpoint/2010/main" val="2868207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1E64FD-2AAE-487B-BAC7-1BDE7D3D945F}"/>
              </a:ext>
            </a:extLst>
          </p:cNvPr>
          <p:cNvSpPr>
            <a:spLocks noGrp="1"/>
          </p:cNvSpPr>
          <p:nvPr>
            <p:ph type="title"/>
          </p:nvPr>
        </p:nvSpPr>
        <p:spPr/>
        <p:txBody>
          <a:bodyPr/>
          <a:lstStyle/>
          <a:p>
            <a:pPr algn="ctr"/>
            <a:r>
              <a:rPr lang="en-US" dirty="0"/>
              <a:t>Detection with Fluorescence spectroscopy</a:t>
            </a:r>
            <a:endParaRPr lang="he-IL" dirty="0"/>
          </a:p>
        </p:txBody>
      </p:sp>
      <p:pic>
        <p:nvPicPr>
          <p:cNvPr id="5" name="Picture 53">
            <a:extLst>
              <a:ext uri="{FF2B5EF4-FFF2-40B4-BE49-F238E27FC236}">
                <a16:creationId xmlns:a16="http://schemas.microsoft.com/office/drawing/2014/main" id="{7A3FCEC1-3574-4450-B299-349D3D2E86A4}"/>
              </a:ext>
            </a:extLst>
          </p:cNvPr>
          <p:cNvPicPr>
            <a:picLocks/>
          </p:cNvPicPr>
          <p:nvPr/>
        </p:nvPicPr>
        <p:blipFill rotWithShape="1">
          <a:blip r:embed="rId3">
            <a:extLst>
              <a:ext uri="{28A0092B-C50C-407E-A947-70E740481C1C}">
                <a14:useLocalDpi xmlns:a14="http://schemas.microsoft.com/office/drawing/2010/main" val="0"/>
              </a:ext>
            </a:extLst>
          </a:blip>
          <a:srcRect t="62138"/>
          <a:stretch/>
        </p:blipFill>
        <p:spPr>
          <a:xfrm>
            <a:off x="1056000" y="2624876"/>
            <a:ext cx="5040000" cy="3240000"/>
          </a:xfrm>
          <a:prstGeom prst="rect">
            <a:avLst/>
          </a:prstGeom>
        </p:spPr>
      </p:pic>
      <p:sp>
        <p:nvSpPr>
          <p:cNvPr id="11" name="Text Box 51">
            <a:extLst>
              <a:ext uri="{FF2B5EF4-FFF2-40B4-BE49-F238E27FC236}">
                <a16:creationId xmlns:a16="http://schemas.microsoft.com/office/drawing/2014/main" id="{AD4AF365-221E-4CB9-B71B-D0296C065C22}"/>
              </a:ext>
            </a:extLst>
          </p:cNvPr>
          <p:cNvSpPr txBox="1"/>
          <p:nvPr/>
        </p:nvSpPr>
        <p:spPr>
          <a:xfrm>
            <a:off x="622182" y="2624877"/>
            <a:ext cx="433818" cy="2853286"/>
          </a:xfrm>
          <a:prstGeom prst="rect">
            <a:avLst/>
          </a:prstGeom>
          <a:no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pPr>
            <a:r>
              <a:rPr lang="en-US" dirty="0">
                <a:effectLst/>
                <a:latin typeface="Segoe UI" panose="020B0502040204020203" pitchFamily="34" charset="0"/>
                <a:ea typeface="Calibri" panose="020F0502020204030204" pitchFamily="34" charset="0"/>
                <a:cs typeface="David" panose="020E0502060401010101" pitchFamily="34" charset="-79"/>
              </a:rPr>
              <a:t>Predicted</a:t>
            </a:r>
          </a:p>
          <a:p>
            <a:pPr algn="ctr">
              <a:lnSpc>
                <a:spcPct val="150000"/>
              </a:lnSpc>
            </a:pPr>
            <a:r>
              <a:rPr lang="en-US" dirty="0">
                <a:effectLst/>
                <a:latin typeface="Segoe UI" panose="020B0502040204020203" pitchFamily="34" charset="0"/>
                <a:ea typeface="Calibri" panose="020F0502020204030204" pitchFamily="34" charset="0"/>
                <a:cs typeface="David" panose="020E0502060401010101" pitchFamily="34" charset="-79"/>
              </a:rPr>
              <a:t> Concentration</a:t>
            </a:r>
          </a:p>
          <a:p>
            <a:pPr algn="ctr">
              <a:lnSpc>
                <a:spcPct val="150000"/>
              </a:lnSpc>
            </a:pPr>
            <a:r>
              <a:rPr lang="en-US" dirty="0">
                <a:effectLst/>
                <a:latin typeface="Segoe UI" panose="020B0502040204020203" pitchFamily="34" charset="0"/>
                <a:ea typeface="Calibri" panose="020F0502020204030204" pitchFamily="34" charset="0"/>
                <a:cs typeface="David" panose="020E0502060401010101" pitchFamily="34" charset="-79"/>
              </a:rPr>
              <a:t> [log10(CFU/ml)</a:t>
            </a:r>
            <a:endParaRPr lang="en-US" dirty="0">
              <a:effectLst/>
              <a:latin typeface="David" panose="020E0502060401010101" pitchFamily="34" charset="-79"/>
              <a:ea typeface="Calibri" panose="020F0502020204030204" pitchFamily="34" charset="0"/>
              <a:cs typeface="David" panose="020E0502060401010101" pitchFamily="34" charset="-79"/>
            </a:endParaRPr>
          </a:p>
        </p:txBody>
      </p:sp>
      <p:pic>
        <p:nvPicPr>
          <p:cNvPr id="7" name="Picture 55">
            <a:extLst>
              <a:ext uri="{FF2B5EF4-FFF2-40B4-BE49-F238E27FC236}">
                <a16:creationId xmlns:a16="http://schemas.microsoft.com/office/drawing/2014/main" id="{13ADE4F2-FE53-4148-89F6-2CFF1E773D1D}"/>
              </a:ext>
            </a:extLst>
          </p:cNvPr>
          <p:cNvPicPr>
            <a:picLocks/>
          </p:cNvPicPr>
          <p:nvPr/>
        </p:nvPicPr>
        <p:blipFill rotWithShape="1">
          <a:blip r:embed="rId4">
            <a:extLst>
              <a:ext uri="{28A0092B-C50C-407E-A947-70E740481C1C}">
                <a14:useLocalDpi xmlns:a14="http://schemas.microsoft.com/office/drawing/2010/main" val="0"/>
              </a:ext>
            </a:extLst>
          </a:blip>
          <a:srcRect t="62138"/>
          <a:stretch/>
        </p:blipFill>
        <p:spPr>
          <a:xfrm>
            <a:off x="5876925" y="2624876"/>
            <a:ext cx="5139691" cy="3240000"/>
          </a:xfrm>
          <a:prstGeom prst="rect">
            <a:avLst/>
          </a:prstGeom>
        </p:spPr>
      </p:pic>
    </p:spTree>
    <p:extLst>
      <p:ext uri="{BB962C8B-B14F-4D97-AF65-F5344CB8AC3E}">
        <p14:creationId xmlns:p14="http://schemas.microsoft.com/office/powerpoint/2010/main" val="1974955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4ACDE07-C3C8-4093-9172-5B07D260D70F}"/>
              </a:ext>
            </a:extLst>
          </p:cNvPr>
          <p:cNvSpPr>
            <a:spLocks noGrp="1"/>
          </p:cNvSpPr>
          <p:nvPr>
            <p:ph type="title"/>
          </p:nvPr>
        </p:nvSpPr>
        <p:spPr/>
        <p:txBody>
          <a:bodyPr/>
          <a:lstStyle/>
          <a:p>
            <a:pPr algn="ctr"/>
            <a:r>
              <a:rPr lang="en-US" dirty="0"/>
              <a:t>Fluorescence Spectroscopy</a:t>
            </a:r>
            <a:endParaRPr lang="he-IL" dirty="0"/>
          </a:p>
        </p:txBody>
      </p:sp>
      <p:grpSp>
        <p:nvGrpSpPr>
          <p:cNvPr id="28" name="Group 224">
            <a:extLst>
              <a:ext uri="{FF2B5EF4-FFF2-40B4-BE49-F238E27FC236}">
                <a16:creationId xmlns:a16="http://schemas.microsoft.com/office/drawing/2014/main" id="{DD5D136C-F385-4EA5-AF88-6A637A6DF14B}"/>
              </a:ext>
            </a:extLst>
          </p:cNvPr>
          <p:cNvGrpSpPr/>
          <p:nvPr/>
        </p:nvGrpSpPr>
        <p:grpSpPr>
          <a:xfrm>
            <a:off x="1874285" y="1904610"/>
            <a:ext cx="7551069" cy="4687109"/>
            <a:chOff x="5938" y="0"/>
            <a:chExt cx="5274513" cy="3600341"/>
          </a:xfrm>
        </p:grpSpPr>
        <p:grpSp>
          <p:nvGrpSpPr>
            <p:cNvPr id="29" name="Group 226">
              <a:extLst>
                <a:ext uri="{FF2B5EF4-FFF2-40B4-BE49-F238E27FC236}">
                  <a16:creationId xmlns:a16="http://schemas.microsoft.com/office/drawing/2014/main" id="{CA006DD1-90BD-4558-B985-7B512D57A643}"/>
                </a:ext>
              </a:extLst>
            </p:cNvPr>
            <p:cNvGrpSpPr/>
            <p:nvPr/>
          </p:nvGrpSpPr>
          <p:grpSpPr>
            <a:xfrm>
              <a:off x="5938" y="0"/>
              <a:ext cx="5274513" cy="3600341"/>
              <a:chOff x="0" y="0"/>
              <a:chExt cx="5274513" cy="3600341"/>
            </a:xfrm>
          </p:grpSpPr>
          <p:pic>
            <p:nvPicPr>
              <p:cNvPr id="34" name="Picture 4">
                <a:extLst>
                  <a:ext uri="{FF2B5EF4-FFF2-40B4-BE49-F238E27FC236}">
                    <a16:creationId xmlns:a16="http://schemas.microsoft.com/office/drawing/2014/main" id="{45C6831D-FE62-4874-8D25-357E8AC448EA}"/>
                  </a:ext>
                </a:extLst>
              </p:cNvPr>
              <p:cNvPicPr>
                <a:picLocks noGrp="1"/>
              </p:cNvPicPr>
              <p:nvPr/>
            </p:nvPicPr>
            <p:blipFill rotWithShape="1">
              <a:blip r:embed="rId2" cstate="print">
                <a:extLst>
                  <a:ext uri="{28A0092B-C50C-407E-A947-70E740481C1C}">
                    <a14:useLocalDpi xmlns:a14="http://schemas.microsoft.com/office/drawing/2010/main" val="0"/>
                  </a:ext>
                </a:extLst>
              </a:blip>
              <a:srcRect l="1365" t="14967" r="5703" b="14211"/>
              <a:stretch/>
            </p:blipFill>
            <p:spPr bwMode="auto">
              <a:xfrm>
                <a:off x="0" y="0"/>
                <a:ext cx="2609850" cy="1799590"/>
              </a:xfrm>
              <a:prstGeom prst="rect">
                <a:avLst/>
              </a:prstGeom>
              <a:noFill/>
              <a:ln>
                <a:noFill/>
              </a:ln>
              <a:extLst>
                <a:ext uri="{53640926-AAD7-44D8-BBD7-CCE9431645EC}">
                  <a14:shadowObscured xmlns:a14="http://schemas.microsoft.com/office/drawing/2010/main"/>
                </a:ext>
              </a:extLst>
            </p:spPr>
          </p:pic>
          <p:pic>
            <p:nvPicPr>
              <p:cNvPr id="35" name="Picture Placeholder 6">
                <a:extLst>
                  <a:ext uri="{FF2B5EF4-FFF2-40B4-BE49-F238E27FC236}">
                    <a16:creationId xmlns:a16="http://schemas.microsoft.com/office/drawing/2014/main" id="{7B65B171-BBA6-4FFD-840C-01A6DC964433}"/>
                  </a:ext>
                </a:extLst>
              </p:cNvPr>
              <p:cNvPicPr>
                <a:picLocks noGrp="1"/>
              </p:cNvPicPr>
              <p:nvPr/>
            </p:nvPicPr>
            <p:blipFill rotWithShape="1">
              <a:blip r:embed="rId3" cstate="print">
                <a:extLst>
                  <a:ext uri="{28A0092B-C50C-407E-A947-70E740481C1C}">
                    <a14:useLocalDpi xmlns:a14="http://schemas.microsoft.com/office/drawing/2010/main" val="0"/>
                  </a:ext>
                </a:extLst>
              </a:blip>
              <a:srcRect l="1757" t="14944" r="6007" b="14456"/>
              <a:stretch/>
            </p:blipFill>
            <p:spPr bwMode="auto">
              <a:xfrm>
                <a:off x="2664663" y="1800751"/>
                <a:ext cx="2609850" cy="1799590"/>
              </a:xfrm>
              <a:prstGeom prst="rect">
                <a:avLst/>
              </a:prstGeom>
              <a:noFill/>
              <a:ln>
                <a:noFill/>
              </a:ln>
              <a:extLst>
                <a:ext uri="{53640926-AAD7-44D8-BBD7-CCE9431645EC}">
                  <a14:shadowObscured xmlns:a14="http://schemas.microsoft.com/office/drawing/2010/main"/>
                </a:ext>
              </a:extLst>
            </p:spPr>
          </p:pic>
          <p:pic>
            <p:nvPicPr>
              <p:cNvPr id="36" name="Picture 2">
                <a:extLst>
                  <a:ext uri="{FF2B5EF4-FFF2-40B4-BE49-F238E27FC236}">
                    <a16:creationId xmlns:a16="http://schemas.microsoft.com/office/drawing/2014/main" id="{C2BDF214-1D95-4C91-95FC-C17316F1FE33}"/>
                  </a:ext>
                </a:extLst>
              </p:cNvPr>
              <p:cNvPicPr>
                <a:picLocks noGrp="1"/>
              </p:cNvPicPr>
              <p:nvPr/>
            </p:nvPicPr>
            <p:blipFill rotWithShape="1">
              <a:blip r:embed="rId4" cstate="print">
                <a:extLst>
                  <a:ext uri="{28A0092B-C50C-407E-A947-70E740481C1C}">
                    <a14:useLocalDpi xmlns:a14="http://schemas.microsoft.com/office/drawing/2010/main" val="0"/>
                  </a:ext>
                </a:extLst>
              </a:blip>
              <a:srcRect l="1158" t="15249" r="5893" b="13998"/>
              <a:stretch/>
            </p:blipFill>
            <p:spPr bwMode="auto">
              <a:xfrm>
                <a:off x="2664663" y="0"/>
                <a:ext cx="2609850" cy="1799590"/>
              </a:xfrm>
              <a:prstGeom prst="rect">
                <a:avLst/>
              </a:prstGeom>
              <a:noFill/>
              <a:ln>
                <a:noFill/>
              </a:ln>
              <a:extLst>
                <a:ext uri="{53640926-AAD7-44D8-BBD7-CCE9431645EC}">
                  <a14:shadowObscured xmlns:a14="http://schemas.microsoft.com/office/drawing/2010/main"/>
                </a:ext>
              </a:extLst>
            </p:spPr>
          </p:pic>
          <p:pic>
            <p:nvPicPr>
              <p:cNvPr id="37" name="Picture Placeholder 8">
                <a:extLst>
                  <a:ext uri="{FF2B5EF4-FFF2-40B4-BE49-F238E27FC236}">
                    <a16:creationId xmlns:a16="http://schemas.microsoft.com/office/drawing/2014/main" id="{915E0002-A9B4-455C-A9A1-899CF1FF4067}"/>
                  </a:ext>
                </a:extLst>
              </p:cNvPr>
              <p:cNvPicPr>
                <a:picLocks noGrp="1"/>
              </p:cNvPicPr>
              <p:nvPr/>
            </p:nvPicPr>
            <p:blipFill rotWithShape="1">
              <a:blip r:embed="rId5" cstate="print">
                <a:extLst>
                  <a:ext uri="{28A0092B-C50C-407E-A947-70E740481C1C}">
                    <a14:useLocalDpi xmlns:a14="http://schemas.microsoft.com/office/drawing/2010/main" val="0"/>
                  </a:ext>
                </a:extLst>
              </a:blip>
              <a:srcRect l="1756" t="15096" r="5893" b="13845"/>
              <a:stretch/>
            </p:blipFill>
            <p:spPr bwMode="auto">
              <a:xfrm>
                <a:off x="0" y="1795141"/>
                <a:ext cx="2609850" cy="1799590"/>
              </a:xfrm>
              <a:prstGeom prst="rect">
                <a:avLst/>
              </a:prstGeom>
              <a:noFill/>
              <a:ln>
                <a:noFill/>
              </a:ln>
              <a:extLst>
                <a:ext uri="{53640926-AAD7-44D8-BBD7-CCE9431645EC}">
                  <a14:shadowObscured xmlns:a14="http://schemas.microsoft.com/office/drawing/2010/main"/>
                </a:ext>
              </a:extLst>
            </p:spPr>
          </p:pic>
        </p:grpSp>
        <p:sp>
          <p:nvSpPr>
            <p:cNvPr id="30" name="Text Box 232">
              <a:extLst>
                <a:ext uri="{FF2B5EF4-FFF2-40B4-BE49-F238E27FC236}">
                  <a16:creationId xmlns:a16="http://schemas.microsoft.com/office/drawing/2014/main" id="{7A4C540A-2C94-4B3A-8752-DB799753972F}"/>
                </a:ext>
              </a:extLst>
            </p:cNvPr>
            <p:cNvSpPr txBox="1"/>
            <p:nvPr/>
          </p:nvSpPr>
          <p:spPr>
            <a:xfrm>
              <a:off x="249381" y="47501"/>
              <a:ext cx="1149620" cy="475809"/>
            </a:xfrm>
            <a:prstGeom prst="rect">
              <a:avLst/>
            </a:prstGeom>
            <a:noFill/>
            <a:ln w="6350">
              <a:solidFill>
                <a:prstClr val="black"/>
              </a:solid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b="1" dirty="0">
                  <a:solidFill>
                    <a:srgbClr val="FFFFFF"/>
                  </a:solidFill>
                  <a:latin typeface="David" panose="020E0502060401010101" pitchFamily="34" charset="-79"/>
                  <a:cs typeface="David" panose="020E0502060401010101" pitchFamily="34" charset="-79"/>
                </a:rPr>
                <a:t>Raw</a:t>
              </a:r>
            </a:p>
          </p:txBody>
        </p:sp>
        <p:sp>
          <p:nvSpPr>
            <p:cNvPr id="31" name="Text Box 233">
              <a:extLst>
                <a:ext uri="{FF2B5EF4-FFF2-40B4-BE49-F238E27FC236}">
                  <a16:creationId xmlns:a16="http://schemas.microsoft.com/office/drawing/2014/main" id="{AF3EFB3F-D970-4D95-9436-3067910826E2}"/>
                </a:ext>
              </a:extLst>
            </p:cNvPr>
            <p:cNvSpPr txBox="1"/>
            <p:nvPr/>
          </p:nvSpPr>
          <p:spPr>
            <a:xfrm>
              <a:off x="2933205" y="59377"/>
              <a:ext cx="1020674" cy="369446"/>
            </a:xfrm>
            <a:prstGeom prst="rect">
              <a:avLst/>
            </a:prstGeom>
            <a:noFill/>
            <a:ln w="6350">
              <a:solidFill>
                <a:prstClr val="black"/>
              </a:solid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b="1" dirty="0">
                  <a:solidFill>
                    <a:srgbClr val="FFFFFF"/>
                  </a:solidFill>
                  <a:effectLst/>
                  <a:latin typeface="David" panose="020E0502060401010101" pitchFamily="34" charset="-79"/>
                  <a:ea typeface="Calibri" panose="020F0502020204030204" pitchFamily="34" charset="0"/>
                  <a:cs typeface="David" panose="020E0502060401010101" pitchFamily="34" charset="-79"/>
                </a:rPr>
                <a:t>Chlorinated</a:t>
              </a:r>
              <a:endParaRPr lang="en-US" b="1" dirty="0">
                <a:effectLst/>
                <a:latin typeface="David" panose="020E0502060401010101" pitchFamily="34" charset="-79"/>
                <a:ea typeface="Calibri" panose="020F0502020204030204" pitchFamily="34" charset="0"/>
                <a:cs typeface="David" panose="020E0502060401010101" pitchFamily="34" charset="-79"/>
              </a:endParaRPr>
            </a:p>
          </p:txBody>
        </p:sp>
        <p:sp>
          <p:nvSpPr>
            <p:cNvPr id="38" name="Text Box 232">
              <a:extLst>
                <a:ext uri="{FF2B5EF4-FFF2-40B4-BE49-F238E27FC236}">
                  <a16:creationId xmlns:a16="http://schemas.microsoft.com/office/drawing/2014/main" id="{CDAB60F0-CD26-4D80-95DC-55BF2E95C92A}"/>
                </a:ext>
              </a:extLst>
            </p:cNvPr>
            <p:cNvSpPr txBox="1"/>
            <p:nvPr/>
          </p:nvSpPr>
          <p:spPr>
            <a:xfrm>
              <a:off x="271033" y="1895199"/>
              <a:ext cx="1149620" cy="475809"/>
            </a:xfrm>
            <a:prstGeom prst="rect">
              <a:avLst/>
            </a:prstGeom>
            <a:noFill/>
            <a:ln w="6350">
              <a:solidFill>
                <a:prstClr val="black"/>
              </a:solid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b="1" dirty="0">
                  <a:solidFill>
                    <a:srgbClr val="FFFFFF"/>
                  </a:solidFill>
                  <a:latin typeface="David" panose="020E0502060401010101" pitchFamily="34" charset="-79"/>
                  <a:cs typeface="David" panose="020E0502060401010101" pitchFamily="34" charset="-79"/>
                </a:rPr>
                <a:t>Filtered</a:t>
              </a:r>
            </a:p>
          </p:txBody>
        </p:sp>
        <p:sp>
          <p:nvSpPr>
            <p:cNvPr id="39" name="Text Box 233">
              <a:extLst>
                <a:ext uri="{FF2B5EF4-FFF2-40B4-BE49-F238E27FC236}">
                  <a16:creationId xmlns:a16="http://schemas.microsoft.com/office/drawing/2014/main" id="{2B4D7B46-644B-4645-A5D0-220115E05E56}"/>
                </a:ext>
              </a:extLst>
            </p:cNvPr>
            <p:cNvSpPr txBox="1"/>
            <p:nvPr/>
          </p:nvSpPr>
          <p:spPr>
            <a:xfrm>
              <a:off x="2954857" y="1907078"/>
              <a:ext cx="1020674" cy="713011"/>
            </a:xfrm>
            <a:prstGeom prst="rect">
              <a:avLst/>
            </a:prstGeom>
            <a:noFill/>
            <a:ln w="6350">
              <a:solidFill>
                <a:prstClr val="black"/>
              </a:solid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b="1" dirty="0">
                  <a:solidFill>
                    <a:srgbClr val="FFFFFF"/>
                  </a:solidFill>
                  <a:effectLst/>
                  <a:latin typeface="David" panose="020E0502060401010101" pitchFamily="34" charset="-79"/>
                  <a:ea typeface="Calibri" panose="020F0502020204030204" pitchFamily="34" charset="0"/>
                  <a:cs typeface="David" panose="020E0502060401010101" pitchFamily="34" charset="-79"/>
                </a:rPr>
                <a:t>Chlorinated &amp; Filtered</a:t>
              </a:r>
              <a:endParaRPr lang="en-US" b="1" dirty="0">
                <a:effectLst/>
                <a:latin typeface="David" panose="020E0502060401010101" pitchFamily="34" charset="-79"/>
                <a:ea typeface="Calibri" panose="020F0502020204030204" pitchFamily="34" charset="0"/>
                <a:cs typeface="David" panose="020E0502060401010101" pitchFamily="34" charset="-79"/>
              </a:endParaRPr>
            </a:p>
          </p:txBody>
        </p:sp>
      </p:grpSp>
    </p:spTree>
    <p:extLst>
      <p:ext uri="{BB962C8B-B14F-4D97-AF65-F5344CB8AC3E}">
        <p14:creationId xmlns:p14="http://schemas.microsoft.com/office/powerpoint/2010/main" val="429238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729B3D-6C5B-48D5-9529-555318927DAF}"/>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52D8569E-39E2-45A7-95A6-49B3A32BC41A}"/>
              </a:ext>
            </a:extLst>
          </p:cNvPr>
          <p:cNvSpPr>
            <a:spLocks noGrp="1"/>
          </p:cNvSpPr>
          <p:nvPr>
            <p:ph idx="1"/>
          </p:nvPr>
        </p:nvSpPr>
        <p:spPr/>
        <p:txBody>
          <a:bodyPr/>
          <a:lstStyle/>
          <a:p>
            <a:endParaRPr lang="he-IL"/>
          </a:p>
        </p:txBody>
      </p:sp>
      <p:grpSp>
        <p:nvGrpSpPr>
          <p:cNvPr id="4" name="Group 121">
            <a:extLst>
              <a:ext uri="{FF2B5EF4-FFF2-40B4-BE49-F238E27FC236}">
                <a16:creationId xmlns:a16="http://schemas.microsoft.com/office/drawing/2014/main" id="{D4A3A7DB-C594-4368-BD5F-01E57AD78C7B}"/>
              </a:ext>
            </a:extLst>
          </p:cNvPr>
          <p:cNvGrpSpPr/>
          <p:nvPr/>
        </p:nvGrpSpPr>
        <p:grpSpPr>
          <a:xfrm>
            <a:off x="3261360" y="828675"/>
            <a:ext cx="5669281" cy="5200650"/>
            <a:chOff x="348812" y="0"/>
            <a:chExt cx="3807475" cy="5201604"/>
          </a:xfrm>
        </p:grpSpPr>
        <p:grpSp>
          <p:nvGrpSpPr>
            <p:cNvPr id="5" name="Group 136">
              <a:extLst>
                <a:ext uri="{FF2B5EF4-FFF2-40B4-BE49-F238E27FC236}">
                  <a16:creationId xmlns:a16="http://schemas.microsoft.com/office/drawing/2014/main" id="{AEE2B77C-BC4A-44C0-B08D-67053545709C}"/>
                </a:ext>
              </a:extLst>
            </p:cNvPr>
            <p:cNvGrpSpPr/>
            <p:nvPr/>
          </p:nvGrpSpPr>
          <p:grpSpPr>
            <a:xfrm>
              <a:off x="348812" y="0"/>
              <a:ext cx="3807475" cy="5201604"/>
              <a:chOff x="348812" y="0"/>
              <a:chExt cx="3807475" cy="5201604"/>
            </a:xfrm>
          </p:grpSpPr>
          <p:pic>
            <p:nvPicPr>
              <p:cNvPr id="8" name="Picture 187">
                <a:extLst>
                  <a:ext uri="{FF2B5EF4-FFF2-40B4-BE49-F238E27FC236}">
                    <a16:creationId xmlns:a16="http://schemas.microsoft.com/office/drawing/2014/main" id="{43AFA061-9C78-4F7F-86A2-0D76799F76FE}"/>
                  </a:ext>
                </a:extLst>
              </p:cNvPr>
              <p:cNvPicPr>
                <a:picLocks noChangeAspect="1"/>
              </p:cNvPicPr>
              <p:nvPr/>
            </p:nvPicPr>
            <p:blipFill rotWithShape="1">
              <a:blip r:embed="rId2">
                <a:extLst>
                  <a:ext uri="{28A0092B-C50C-407E-A947-70E740481C1C}">
                    <a14:useLocalDpi xmlns:a14="http://schemas.microsoft.com/office/drawing/2010/main" val="0"/>
                  </a:ext>
                </a:extLst>
              </a:blip>
              <a:srcRect r="14749"/>
              <a:stretch/>
            </p:blipFill>
            <p:spPr bwMode="auto">
              <a:xfrm>
                <a:off x="568850" y="0"/>
                <a:ext cx="2583793" cy="3959225"/>
              </a:xfrm>
              <a:prstGeom prst="rect">
                <a:avLst/>
              </a:prstGeom>
              <a:ln>
                <a:noFill/>
              </a:ln>
              <a:extLst>
                <a:ext uri="{53640926-AAD7-44D8-BBD7-CCE9431645EC}">
                  <a14:shadowObscured xmlns:a14="http://schemas.microsoft.com/office/drawing/2010/main"/>
                </a:ext>
              </a:extLst>
            </p:spPr>
          </p:pic>
          <p:grpSp>
            <p:nvGrpSpPr>
              <p:cNvPr id="9" name="Group 188">
                <a:extLst>
                  <a:ext uri="{FF2B5EF4-FFF2-40B4-BE49-F238E27FC236}">
                    <a16:creationId xmlns:a16="http://schemas.microsoft.com/office/drawing/2014/main" id="{2F5980D5-628C-4719-85FC-4CF207E0169B}"/>
                  </a:ext>
                </a:extLst>
              </p:cNvPr>
              <p:cNvGrpSpPr/>
              <p:nvPr/>
            </p:nvGrpSpPr>
            <p:grpSpPr>
              <a:xfrm>
                <a:off x="348812" y="19050"/>
                <a:ext cx="3807475" cy="5182554"/>
                <a:chOff x="348812" y="185050"/>
                <a:chExt cx="3807475" cy="5182931"/>
              </a:xfrm>
            </p:grpSpPr>
            <p:grpSp>
              <p:nvGrpSpPr>
                <p:cNvPr id="10" name="Group 189">
                  <a:extLst>
                    <a:ext uri="{FF2B5EF4-FFF2-40B4-BE49-F238E27FC236}">
                      <a16:creationId xmlns:a16="http://schemas.microsoft.com/office/drawing/2014/main" id="{661F6F28-40D9-472A-802A-BFED48A4C0E8}"/>
                    </a:ext>
                  </a:extLst>
                </p:cNvPr>
                <p:cNvGrpSpPr/>
                <p:nvPr/>
              </p:nvGrpSpPr>
              <p:grpSpPr>
                <a:xfrm>
                  <a:off x="385948" y="185050"/>
                  <a:ext cx="3455777" cy="4252300"/>
                  <a:chOff x="385948" y="185050"/>
                  <a:chExt cx="3455777" cy="4252300"/>
                </a:xfrm>
              </p:grpSpPr>
              <p:sp>
                <p:nvSpPr>
                  <p:cNvPr id="14" name="Text Box 190">
                    <a:extLst>
                      <a:ext uri="{FF2B5EF4-FFF2-40B4-BE49-F238E27FC236}">
                        <a16:creationId xmlns:a16="http://schemas.microsoft.com/office/drawing/2014/main" id="{A9A425E5-B4F8-4945-B7E4-C716FC467E52}"/>
                      </a:ext>
                    </a:extLst>
                  </p:cNvPr>
                  <p:cNvSpPr txBox="1"/>
                  <p:nvPr/>
                </p:nvSpPr>
                <p:spPr>
                  <a:xfrm>
                    <a:off x="385948" y="185050"/>
                    <a:ext cx="433625" cy="3729807"/>
                  </a:xfrm>
                  <a:prstGeom prst="rect">
                    <a:avLst/>
                  </a:prstGeom>
                  <a:no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Bef>
                        <a:spcPts val="600"/>
                      </a:spcBef>
                      <a:spcAft>
                        <a:spcPts val="0"/>
                      </a:spcAft>
                    </a:pPr>
                    <a:r>
                      <a:rPr lang="en-US" sz="1100">
                        <a:effectLst/>
                        <a:latin typeface="Segoe UI" panose="020B0502040204020203" pitchFamily="34" charset="0"/>
                        <a:ea typeface="Calibri" panose="020F0502020204030204" pitchFamily="34" charset="0"/>
                        <a:cs typeface="David" panose="020E0502060401010101" pitchFamily="34" charset="-79"/>
                      </a:rPr>
                      <a:t>Predicted Bacterial Concentration [log10(CFU/ml)</a:t>
                    </a:r>
                    <a:endParaRPr lang="en-US" sz="1100">
                      <a:effectLst/>
                      <a:latin typeface="David" panose="020E0502060401010101" pitchFamily="34" charset="-79"/>
                      <a:ea typeface="Calibri" panose="020F0502020204030204" pitchFamily="34" charset="0"/>
                      <a:cs typeface="David" panose="020E0502060401010101" pitchFamily="34" charset="-79"/>
                    </a:endParaRPr>
                  </a:p>
                </p:txBody>
              </p:sp>
              <p:pic>
                <p:nvPicPr>
                  <p:cNvPr id="15" name="Picture 191">
                    <a:extLst>
                      <a:ext uri="{FF2B5EF4-FFF2-40B4-BE49-F238E27FC236}">
                        <a16:creationId xmlns:a16="http://schemas.microsoft.com/office/drawing/2014/main" id="{36F1D0F8-1119-4332-9B58-C7E5C477B74E}"/>
                      </a:ext>
                    </a:extLst>
                  </p:cNvPr>
                  <p:cNvPicPr>
                    <a:picLocks noChangeAspect="1"/>
                  </p:cNvPicPr>
                  <p:nvPr/>
                </p:nvPicPr>
                <p:blipFill rotWithShape="1">
                  <a:blip r:embed="rId3">
                    <a:extLst>
                      <a:ext uri="{28A0092B-C50C-407E-A947-70E740481C1C}">
                        <a14:useLocalDpi xmlns:a14="http://schemas.microsoft.com/office/drawing/2010/main" val="0"/>
                      </a:ext>
                    </a:extLst>
                  </a:blip>
                  <a:srcRect l="5405" t="94971" r="9825" b="327"/>
                  <a:stretch/>
                </p:blipFill>
                <p:spPr bwMode="auto">
                  <a:xfrm>
                    <a:off x="385948" y="4257304"/>
                    <a:ext cx="3455777" cy="180046"/>
                  </a:xfrm>
                  <a:prstGeom prst="rect">
                    <a:avLst/>
                  </a:prstGeom>
                  <a:ln>
                    <a:noFill/>
                  </a:ln>
                  <a:extLst>
                    <a:ext uri="{53640926-AAD7-44D8-BBD7-CCE9431645EC}">
                      <a14:shadowObscured xmlns:a14="http://schemas.microsoft.com/office/drawing/2010/main"/>
                    </a:ext>
                  </a:extLst>
                </p:spPr>
              </p:pic>
            </p:grpSp>
            <p:sp>
              <p:nvSpPr>
                <p:cNvPr id="11" name="Text Box 192">
                  <a:extLst>
                    <a:ext uri="{FF2B5EF4-FFF2-40B4-BE49-F238E27FC236}">
                      <a16:creationId xmlns:a16="http://schemas.microsoft.com/office/drawing/2014/main" id="{5802D0C2-09D6-4472-B5E3-E4BC8FC7B261}"/>
                    </a:ext>
                  </a:extLst>
                </p:cNvPr>
                <p:cNvSpPr txBox="1"/>
                <p:nvPr/>
              </p:nvSpPr>
              <p:spPr>
                <a:xfrm>
                  <a:off x="348812" y="4458912"/>
                  <a:ext cx="3807475" cy="909069"/>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just">
                    <a:spcAft>
                      <a:spcPts val="1000"/>
                    </a:spcAft>
                  </a:pPr>
                  <a:r>
                    <a:rPr lang="en-US" sz="1100" u="sng">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100">
                      <a:effectLst/>
                      <a:latin typeface="David" panose="020E0502060401010101" pitchFamily="34" charset="-79"/>
                      <a:ea typeface="Calibri" panose="020F0502020204030204" pitchFamily="34" charset="0"/>
                      <a:cs typeface="David" panose="020E0502060401010101" pitchFamily="34" charset="-79"/>
                    </a:rPr>
                    <a:t>17. Box plots of predicted heterotrophic bacteria concentrations using different fluorescence spectroscopy analysis approaches versus real heterotrophic bacteria counts in groundwater. Asterisks mark significant difference between groups according to a Wilcoxon test, p&lt;0.01. n=57. Boxes illustrate median and interquartile range (IQR), whiskers indicate 25th and 75th percentile, outliers are shown as black dots.</a:t>
                  </a:r>
                </a:p>
              </p:txBody>
            </p:sp>
            <p:sp>
              <p:nvSpPr>
                <p:cNvPr id="12" name="Text Box 193">
                  <a:extLst>
                    <a:ext uri="{FF2B5EF4-FFF2-40B4-BE49-F238E27FC236}">
                      <a16:creationId xmlns:a16="http://schemas.microsoft.com/office/drawing/2014/main" id="{E57B96CB-F4E9-4417-8ADE-ABDE1B11522D}"/>
                    </a:ext>
                  </a:extLst>
                </p:cNvPr>
                <p:cNvSpPr txBox="1"/>
                <p:nvPr/>
              </p:nvSpPr>
              <p:spPr>
                <a:xfrm>
                  <a:off x="1777631" y="2620257"/>
                  <a:ext cx="206268" cy="259715"/>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1600" b="1">
                      <a:effectLst/>
                      <a:latin typeface="David" panose="020E0502060401010101" pitchFamily="34" charset="-79"/>
                      <a:ea typeface="Calibri" panose="020F0502020204030204" pitchFamily="34" charset="0"/>
                      <a:cs typeface="David" panose="020E0502060401010101" pitchFamily="34" charset="-79"/>
                    </a:rPr>
                    <a:t>*</a:t>
                  </a:r>
                  <a:endParaRPr lang="en-US" sz="1100">
                    <a:effectLst/>
                    <a:latin typeface="David" panose="020E0502060401010101" pitchFamily="34" charset="-79"/>
                    <a:ea typeface="Calibri" panose="020F0502020204030204" pitchFamily="34" charset="0"/>
                    <a:cs typeface="David" panose="020E0502060401010101" pitchFamily="34" charset="-79"/>
                  </a:endParaRPr>
                </a:p>
              </p:txBody>
            </p:sp>
            <p:sp>
              <p:nvSpPr>
                <p:cNvPr id="13" name="Left Brace 212">
                  <a:extLst>
                    <a:ext uri="{FF2B5EF4-FFF2-40B4-BE49-F238E27FC236}">
                      <a16:creationId xmlns:a16="http://schemas.microsoft.com/office/drawing/2014/main" id="{DE995F3F-FA4A-45D4-88BD-E7B7E17AF0F8}"/>
                    </a:ext>
                  </a:extLst>
                </p:cNvPr>
                <p:cNvSpPr/>
                <p:nvPr/>
              </p:nvSpPr>
              <p:spPr>
                <a:xfrm rot="5400000">
                  <a:off x="1849840" y="2413611"/>
                  <a:ext cx="108945" cy="1041668"/>
                </a:xfrm>
                <a:prstGeom prst="leftBrace">
                  <a:avLst>
                    <a:gd name="adj1" fmla="val 4816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grpSp>
        <p:sp>
          <p:nvSpPr>
            <p:cNvPr id="6" name="Text Box 213">
              <a:extLst>
                <a:ext uri="{FF2B5EF4-FFF2-40B4-BE49-F238E27FC236}">
                  <a16:creationId xmlns:a16="http://schemas.microsoft.com/office/drawing/2014/main" id="{6E6B6DFE-7B5E-4BB6-8DF1-7CBC7937866A}"/>
                </a:ext>
              </a:extLst>
            </p:cNvPr>
            <p:cNvSpPr txBox="1"/>
            <p:nvPr/>
          </p:nvSpPr>
          <p:spPr>
            <a:xfrm>
              <a:off x="1781092" y="1256306"/>
              <a:ext cx="205740" cy="259080"/>
            </a:xfrm>
            <a:prstGeom prst="rect">
              <a:avLst/>
            </a:prstGeom>
            <a:no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rtl="1">
                <a:lnSpc>
                  <a:spcPct val="150000"/>
                </a:lnSpc>
                <a:spcBef>
                  <a:spcPts val="600"/>
                </a:spcBef>
                <a:spcAft>
                  <a:spcPts val="1000"/>
                </a:spcAft>
              </a:pPr>
              <a:r>
                <a:rPr lang="he-IL" sz="1600" b="1">
                  <a:effectLst/>
                  <a:latin typeface="David" panose="020E0502060401010101" pitchFamily="34" charset="-79"/>
                  <a:ea typeface="Calibri" panose="020F0502020204030204" pitchFamily="34" charset="0"/>
                  <a:cs typeface="David" panose="020E0502060401010101" pitchFamily="34" charset="-79"/>
                </a:rPr>
                <a:t>*</a:t>
              </a:r>
              <a:endParaRPr lang="en-US" sz="1100">
                <a:effectLst/>
                <a:latin typeface="David" panose="020E0502060401010101" pitchFamily="34" charset="-79"/>
                <a:ea typeface="Calibri" panose="020F0502020204030204" pitchFamily="34" charset="0"/>
                <a:cs typeface="David" panose="020E0502060401010101" pitchFamily="34" charset="-79"/>
              </a:endParaRPr>
            </a:p>
          </p:txBody>
        </p:sp>
        <p:sp>
          <p:nvSpPr>
            <p:cNvPr id="7" name="Left Brace 214">
              <a:extLst>
                <a:ext uri="{FF2B5EF4-FFF2-40B4-BE49-F238E27FC236}">
                  <a16:creationId xmlns:a16="http://schemas.microsoft.com/office/drawing/2014/main" id="{BFFFB2E1-394C-4DD6-8C1D-F19539360FCC}"/>
                </a:ext>
              </a:extLst>
            </p:cNvPr>
            <p:cNvSpPr/>
            <p:nvPr/>
          </p:nvSpPr>
          <p:spPr>
            <a:xfrm rot="5400000">
              <a:off x="1856629" y="1053548"/>
              <a:ext cx="108937" cy="1041668"/>
            </a:xfrm>
            <a:prstGeom prst="leftBrace">
              <a:avLst>
                <a:gd name="adj1" fmla="val 4816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spTree>
    <p:extLst>
      <p:ext uri="{BB962C8B-B14F-4D97-AF65-F5344CB8AC3E}">
        <p14:creationId xmlns:p14="http://schemas.microsoft.com/office/powerpoint/2010/main" val="278606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D2BCBB-A1D5-491C-A7EE-DB3181334B86}"/>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A38ECA29-774A-4571-B680-E210EF4267BD}"/>
              </a:ext>
            </a:extLst>
          </p:cNvPr>
          <p:cNvSpPr>
            <a:spLocks noGrp="1"/>
          </p:cNvSpPr>
          <p:nvPr>
            <p:ph idx="1"/>
          </p:nvPr>
        </p:nvSpPr>
        <p:spPr/>
        <p:txBody>
          <a:bodyPr/>
          <a:lstStyle/>
          <a:p>
            <a:endParaRPr lang="he-IL"/>
          </a:p>
        </p:txBody>
      </p:sp>
      <p:grpSp>
        <p:nvGrpSpPr>
          <p:cNvPr id="4" name="Group 257">
            <a:extLst>
              <a:ext uri="{FF2B5EF4-FFF2-40B4-BE49-F238E27FC236}">
                <a16:creationId xmlns:a16="http://schemas.microsoft.com/office/drawing/2014/main" id="{C3AC5146-CD8F-4FE9-9F6C-CDDF8F6BDFF6}"/>
              </a:ext>
            </a:extLst>
          </p:cNvPr>
          <p:cNvGrpSpPr/>
          <p:nvPr/>
        </p:nvGrpSpPr>
        <p:grpSpPr>
          <a:xfrm>
            <a:off x="3632835" y="888365"/>
            <a:ext cx="4926330" cy="5081268"/>
            <a:chOff x="0" y="0"/>
            <a:chExt cx="4926842" cy="5081270"/>
          </a:xfrm>
        </p:grpSpPr>
        <p:grpSp>
          <p:nvGrpSpPr>
            <p:cNvPr id="5" name="Group 144">
              <a:extLst>
                <a:ext uri="{FF2B5EF4-FFF2-40B4-BE49-F238E27FC236}">
                  <a16:creationId xmlns:a16="http://schemas.microsoft.com/office/drawing/2014/main" id="{281D8B41-8B98-46D9-ACEE-FBA3731116DB}"/>
                </a:ext>
              </a:extLst>
            </p:cNvPr>
            <p:cNvGrpSpPr/>
            <p:nvPr/>
          </p:nvGrpSpPr>
          <p:grpSpPr>
            <a:xfrm>
              <a:off x="0" y="0"/>
              <a:ext cx="4926842" cy="5081270"/>
              <a:chOff x="0" y="0"/>
              <a:chExt cx="4926842" cy="5081709"/>
            </a:xfrm>
          </p:grpSpPr>
          <p:pic>
            <p:nvPicPr>
              <p:cNvPr id="7" name="Picture 145">
                <a:extLst>
                  <a:ext uri="{FF2B5EF4-FFF2-40B4-BE49-F238E27FC236}">
                    <a16:creationId xmlns:a16="http://schemas.microsoft.com/office/drawing/2014/main" id="{F4A02DEF-2151-4841-884F-270029EC74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 y="482803"/>
                <a:ext cx="2696210" cy="2015490"/>
              </a:xfrm>
              <a:prstGeom prst="rect">
                <a:avLst/>
              </a:prstGeom>
            </p:spPr>
          </p:pic>
          <p:pic>
            <p:nvPicPr>
              <p:cNvPr id="8" name="Picture 146">
                <a:extLst>
                  <a:ext uri="{FF2B5EF4-FFF2-40B4-BE49-F238E27FC236}">
                    <a16:creationId xmlns:a16="http://schemas.microsoft.com/office/drawing/2014/main" id="{5929BC8C-DE4B-405D-B76B-B6BE9566E8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5062"/>
              <a:stretch/>
            </p:blipFill>
            <p:spPr>
              <a:xfrm>
                <a:off x="2567635" y="482803"/>
                <a:ext cx="2290115" cy="2014855"/>
              </a:xfrm>
              <a:prstGeom prst="rect">
                <a:avLst/>
              </a:prstGeom>
            </p:spPr>
          </p:pic>
          <p:pic>
            <p:nvPicPr>
              <p:cNvPr id="9" name="Picture 148">
                <a:extLst>
                  <a:ext uri="{FF2B5EF4-FFF2-40B4-BE49-F238E27FC236}">
                    <a16:creationId xmlns:a16="http://schemas.microsoft.com/office/drawing/2014/main" id="{24196FAE-2630-4F4D-8223-8F00AB8EF578}"/>
                  </a:ext>
                </a:extLst>
              </p:cNvPr>
              <p:cNvPicPr>
                <a:picLocks noChangeAspect="1"/>
              </p:cNvPicPr>
              <p:nvPr/>
            </p:nvPicPr>
            <p:blipFill rotWithShape="1">
              <a:blip r:embed="rId4">
                <a:extLst>
                  <a:ext uri="{28A0092B-C50C-407E-A947-70E740481C1C}">
                    <a14:useLocalDpi xmlns:a14="http://schemas.microsoft.com/office/drawing/2010/main" val="0"/>
                  </a:ext>
                </a:extLst>
              </a:blip>
              <a:srcRect t="91775" r="7457" b="285"/>
              <a:stretch/>
            </p:blipFill>
            <p:spPr bwMode="auto">
              <a:xfrm>
                <a:off x="0" y="0"/>
                <a:ext cx="4881561" cy="464064"/>
              </a:xfrm>
              <a:prstGeom prst="rect">
                <a:avLst/>
              </a:prstGeom>
              <a:ln>
                <a:noFill/>
              </a:ln>
              <a:extLst>
                <a:ext uri="{53640926-AAD7-44D8-BBD7-CCE9431645EC}">
                  <a14:shadowObscured xmlns:a14="http://schemas.microsoft.com/office/drawing/2010/main"/>
                </a:ext>
              </a:extLst>
            </p:spPr>
          </p:pic>
          <p:sp>
            <p:nvSpPr>
              <p:cNvPr id="10" name="Text Box 149">
                <a:extLst>
                  <a:ext uri="{FF2B5EF4-FFF2-40B4-BE49-F238E27FC236}">
                    <a16:creationId xmlns:a16="http://schemas.microsoft.com/office/drawing/2014/main" id="{3DE7D51D-D85D-4064-9FE5-589FF26276CA}"/>
                  </a:ext>
                </a:extLst>
              </p:cNvPr>
              <p:cNvSpPr txBox="1"/>
              <p:nvPr/>
            </p:nvSpPr>
            <p:spPr>
              <a:xfrm>
                <a:off x="373075" y="577901"/>
                <a:ext cx="1082040" cy="248285"/>
              </a:xfrm>
              <a:prstGeom prst="rect">
                <a:avLst/>
              </a:prstGeom>
              <a:solidFill>
                <a:schemeClr val="lt1"/>
              </a:solid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50000"/>
                  </a:lnSpc>
                  <a:spcAft>
                    <a:spcPts val="0"/>
                  </a:spcAft>
                </a:pPr>
                <a:r>
                  <a:rPr lang="en-US" sz="1100" i="1">
                    <a:effectLst/>
                    <a:latin typeface="David" panose="020E0502060401010101" pitchFamily="34" charset="-79"/>
                    <a:ea typeface="Calibri" panose="020F0502020204030204" pitchFamily="34" charset="0"/>
                    <a:cs typeface="David" panose="020E0502060401010101" pitchFamily="34" charset="-79"/>
                  </a:rPr>
                  <a:t>E. coli</a:t>
                </a:r>
                <a:endParaRPr lang="en-US" sz="1100">
                  <a:effectLst/>
                  <a:latin typeface="David" panose="020E0502060401010101" pitchFamily="34" charset="-79"/>
                  <a:ea typeface="Calibri" panose="020F0502020204030204" pitchFamily="34" charset="0"/>
                  <a:cs typeface="David" panose="020E0502060401010101" pitchFamily="34" charset="-79"/>
                </a:endParaRPr>
              </a:p>
            </p:txBody>
          </p:sp>
          <p:sp>
            <p:nvSpPr>
              <p:cNvPr id="11" name="Text Box 150">
                <a:extLst>
                  <a:ext uri="{FF2B5EF4-FFF2-40B4-BE49-F238E27FC236}">
                    <a16:creationId xmlns:a16="http://schemas.microsoft.com/office/drawing/2014/main" id="{E8FB4EA1-4735-48E9-AD4A-9D7FBF9B7863}"/>
                  </a:ext>
                </a:extLst>
              </p:cNvPr>
              <p:cNvSpPr txBox="1"/>
              <p:nvPr/>
            </p:nvSpPr>
            <p:spPr>
              <a:xfrm>
                <a:off x="87781" y="4679719"/>
                <a:ext cx="4839061" cy="40199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spAutoFit/>
              </a:bodyPr>
              <a:lstStyle/>
              <a:p>
                <a:pPr algn="just">
                  <a:spcAft>
                    <a:spcPts val="1000"/>
                  </a:spcAft>
                </a:pPr>
                <a:r>
                  <a:rPr lang="en-US" sz="1100" u="sng">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100">
                    <a:effectLst/>
                    <a:latin typeface="David" panose="020E0502060401010101" pitchFamily="34" charset="-79"/>
                    <a:ea typeface="Calibri" panose="020F0502020204030204" pitchFamily="34" charset="0"/>
                    <a:cs typeface="David" panose="020E0502060401010101" pitchFamily="34" charset="-79"/>
                  </a:rPr>
                  <a:t>19. Variable importance (VI) plots of PLS models made from entire EEMs. The plots show only values &gt;0.8. </a:t>
                </a:r>
              </a:p>
            </p:txBody>
          </p:sp>
          <p:pic>
            <p:nvPicPr>
              <p:cNvPr id="12" name="Picture 151">
                <a:extLst>
                  <a:ext uri="{FF2B5EF4-FFF2-40B4-BE49-F238E27FC236}">
                    <a16:creationId xmlns:a16="http://schemas.microsoft.com/office/drawing/2014/main" id="{9E7AEA16-E528-4A00-BCC8-4DE57CDDD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52" y="2509113"/>
                <a:ext cx="2696210" cy="2015490"/>
              </a:xfrm>
              <a:prstGeom prst="rect">
                <a:avLst/>
              </a:prstGeom>
            </p:spPr>
          </p:pic>
          <p:sp>
            <p:nvSpPr>
              <p:cNvPr id="13" name="Text Box 153">
                <a:extLst>
                  <a:ext uri="{FF2B5EF4-FFF2-40B4-BE49-F238E27FC236}">
                    <a16:creationId xmlns:a16="http://schemas.microsoft.com/office/drawing/2014/main" id="{5440B96D-C337-41C1-BBA1-FE1B3FFDD19B}"/>
                  </a:ext>
                </a:extLst>
              </p:cNvPr>
              <p:cNvSpPr txBox="1"/>
              <p:nvPr/>
            </p:nvSpPr>
            <p:spPr>
              <a:xfrm>
                <a:off x="2940711" y="577901"/>
                <a:ext cx="1082611" cy="248712"/>
              </a:xfrm>
              <a:prstGeom prst="rect">
                <a:avLst/>
              </a:prstGeom>
              <a:solidFill>
                <a:schemeClr val="lt1"/>
              </a:solid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50000"/>
                  </a:lnSpc>
                  <a:spcAft>
                    <a:spcPts val="0"/>
                  </a:spcAft>
                </a:pPr>
                <a:r>
                  <a:rPr lang="en-US" sz="1100" i="1">
                    <a:effectLst/>
                    <a:latin typeface="David" panose="020E0502060401010101" pitchFamily="34" charset="-79"/>
                    <a:ea typeface="Calibri" panose="020F0502020204030204" pitchFamily="34" charset="0"/>
                    <a:cs typeface="David" panose="020E0502060401010101" pitchFamily="34" charset="-79"/>
                  </a:rPr>
                  <a:t>B. subtilis</a:t>
                </a:r>
                <a:endParaRPr lang="en-US" sz="1100">
                  <a:effectLst/>
                  <a:latin typeface="David" panose="020E0502060401010101" pitchFamily="34" charset="-79"/>
                  <a:ea typeface="Calibri" panose="020F0502020204030204" pitchFamily="34" charset="0"/>
                  <a:cs typeface="David" panose="020E0502060401010101" pitchFamily="34" charset="-79"/>
                </a:endParaRPr>
              </a:p>
              <a:p>
                <a:pPr algn="just">
                  <a:lnSpc>
                    <a:spcPct val="150000"/>
                  </a:lnSpc>
                  <a:spcBef>
                    <a:spcPts val="600"/>
                  </a:spcBef>
                  <a:spcAft>
                    <a:spcPts val="1000"/>
                  </a:spcAft>
                </a:pPr>
                <a:r>
                  <a:rPr lang="en-US" sz="1100">
                    <a:effectLst/>
                    <a:latin typeface="David" panose="020E0502060401010101" pitchFamily="34" charset="-79"/>
                    <a:ea typeface="Calibri" panose="020F0502020204030204" pitchFamily="34" charset="0"/>
                    <a:cs typeface="David" panose="020E0502060401010101" pitchFamily="34" charset="-79"/>
                  </a:rPr>
                  <a:t> </a:t>
                </a:r>
              </a:p>
            </p:txBody>
          </p:sp>
          <p:sp>
            <p:nvSpPr>
              <p:cNvPr id="14" name="Text Box 155">
                <a:extLst>
                  <a:ext uri="{FF2B5EF4-FFF2-40B4-BE49-F238E27FC236}">
                    <a16:creationId xmlns:a16="http://schemas.microsoft.com/office/drawing/2014/main" id="{A7B897CE-75F9-418D-9860-F64B8E185B4A}"/>
                  </a:ext>
                </a:extLst>
              </p:cNvPr>
              <p:cNvSpPr txBox="1"/>
              <p:nvPr/>
            </p:nvSpPr>
            <p:spPr>
              <a:xfrm>
                <a:off x="380391" y="2603988"/>
                <a:ext cx="1082611" cy="282513"/>
              </a:xfrm>
              <a:prstGeom prst="rect">
                <a:avLst/>
              </a:prstGeom>
              <a:solidFill>
                <a:schemeClr val="lt1"/>
              </a:solid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ctr">
                  <a:lnSpc>
                    <a:spcPct val="150000"/>
                  </a:lnSpc>
                  <a:spcAft>
                    <a:spcPts val="0"/>
                  </a:spcAft>
                </a:pPr>
                <a:r>
                  <a:rPr lang="en-US" sz="1100" i="1">
                    <a:effectLst/>
                    <a:latin typeface="David" panose="020E0502060401010101" pitchFamily="34" charset="-79"/>
                    <a:ea typeface="Calibri" panose="020F0502020204030204" pitchFamily="34" charset="0"/>
                    <a:cs typeface="David" panose="020E0502060401010101" pitchFamily="34" charset="-79"/>
                  </a:rPr>
                  <a:t>P. aeruginosa</a:t>
                </a:r>
                <a:endParaRPr lang="en-US" sz="1100">
                  <a:effectLst/>
                  <a:latin typeface="David" panose="020E0502060401010101" pitchFamily="34" charset="-79"/>
                  <a:ea typeface="Calibri" panose="020F0502020204030204" pitchFamily="34" charset="0"/>
                  <a:cs typeface="David" panose="020E0502060401010101" pitchFamily="34" charset="-79"/>
                </a:endParaRPr>
              </a:p>
            </p:txBody>
          </p:sp>
          <p:pic>
            <p:nvPicPr>
              <p:cNvPr id="15" name="Picture 147">
                <a:extLst>
                  <a:ext uri="{FF2B5EF4-FFF2-40B4-BE49-F238E27FC236}">
                    <a16:creationId xmlns:a16="http://schemas.microsoft.com/office/drawing/2014/main" id="{3DCD8759-F4AD-4DAC-92DA-CED682760A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4237"/>
              <a:stretch/>
            </p:blipFill>
            <p:spPr bwMode="auto">
              <a:xfrm>
                <a:off x="2567634" y="2596285"/>
                <a:ext cx="2313927" cy="2004695"/>
              </a:xfrm>
              <a:prstGeom prst="rect">
                <a:avLst/>
              </a:prstGeom>
              <a:ln>
                <a:noFill/>
              </a:ln>
              <a:extLst>
                <a:ext uri="{53640926-AAD7-44D8-BBD7-CCE9431645EC}">
                  <a14:shadowObscured xmlns:a14="http://schemas.microsoft.com/office/drawing/2010/main"/>
                </a:ext>
              </a:extLst>
            </p:spPr>
          </p:pic>
          <p:sp>
            <p:nvSpPr>
              <p:cNvPr id="16" name="Text Box 156">
                <a:extLst>
                  <a:ext uri="{FF2B5EF4-FFF2-40B4-BE49-F238E27FC236}">
                    <a16:creationId xmlns:a16="http://schemas.microsoft.com/office/drawing/2014/main" id="{F56EF668-AA93-4DBD-9694-FDAD9457186A}"/>
                  </a:ext>
                </a:extLst>
              </p:cNvPr>
              <p:cNvSpPr txBox="1"/>
              <p:nvPr/>
            </p:nvSpPr>
            <p:spPr>
              <a:xfrm>
                <a:off x="2940711" y="2735232"/>
                <a:ext cx="1082040" cy="497205"/>
              </a:xfrm>
              <a:prstGeom prst="rect">
                <a:avLst/>
              </a:prstGeom>
              <a:solidFill>
                <a:schemeClr val="lt1"/>
              </a:solidFill>
              <a:ln w="6350">
                <a:noFill/>
              </a:ln>
            </p:spPr>
            <p:txBody>
              <a:bodyPr rot="0" spcFirstLastPara="0" vert="horz" wrap="square" lIns="91440" tIns="45720" rIns="91440" bIns="45720" numCol="1" spcCol="0" rtlCol="1" fromWordArt="0" anchor="t" anchorCtr="0" forceAA="0" compatLnSpc="1">
                <a:prstTxWarp prst="textNoShape">
                  <a:avLst/>
                </a:prstTxWarp>
                <a:noAutofit/>
              </a:bodyPr>
              <a:lstStyle/>
              <a:p>
                <a:pPr algn="just">
                  <a:lnSpc>
                    <a:spcPct val="150000"/>
                  </a:lnSpc>
                  <a:spcBef>
                    <a:spcPts val="600"/>
                  </a:spcBef>
                  <a:spcAft>
                    <a:spcPts val="1000"/>
                  </a:spcAft>
                </a:pPr>
                <a:r>
                  <a:rPr lang="en-US" sz="1100">
                    <a:effectLst/>
                    <a:latin typeface="David" panose="020E0502060401010101" pitchFamily="34" charset="-79"/>
                    <a:ea typeface="Calibri" panose="020F0502020204030204" pitchFamily="34" charset="0"/>
                    <a:cs typeface="David" panose="020E0502060401010101" pitchFamily="34" charset="-79"/>
                  </a:rPr>
                  <a:t>Heterotrophic Bacteria</a:t>
                </a:r>
              </a:p>
              <a:p>
                <a:pPr algn="just">
                  <a:lnSpc>
                    <a:spcPct val="150000"/>
                  </a:lnSpc>
                  <a:spcBef>
                    <a:spcPts val="600"/>
                  </a:spcBef>
                  <a:spcAft>
                    <a:spcPts val="1000"/>
                  </a:spcAft>
                </a:pPr>
                <a:r>
                  <a:rPr lang="en-US" sz="1100">
                    <a:effectLst/>
                    <a:latin typeface="David" panose="020E0502060401010101" pitchFamily="34" charset="-79"/>
                    <a:ea typeface="Calibri" panose="020F0502020204030204" pitchFamily="34" charset="0"/>
                    <a:cs typeface="David" panose="020E0502060401010101" pitchFamily="34" charset="-79"/>
                  </a:rPr>
                  <a:t> </a:t>
                </a:r>
              </a:p>
            </p:txBody>
          </p:sp>
        </p:grpSp>
        <p:sp>
          <p:nvSpPr>
            <p:cNvPr id="6" name="Rectangle 256">
              <a:extLst>
                <a:ext uri="{FF2B5EF4-FFF2-40B4-BE49-F238E27FC236}">
                  <a16:creationId xmlns:a16="http://schemas.microsoft.com/office/drawing/2014/main" id="{34B767A5-E5DD-4855-B2BC-31D1CB88E704}"/>
                </a:ext>
              </a:extLst>
            </p:cNvPr>
            <p:cNvSpPr/>
            <p:nvPr/>
          </p:nvSpPr>
          <p:spPr>
            <a:xfrm>
              <a:off x="4857750" y="2705100"/>
              <a:ext cx="45719" cy="614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he-IL"/>
            </a:p>
          </p:txBody>
        </p:sp>
      </p:grpSp>
    </p:spTree>
    <p:extLst>
      <p:ext uri="{BB962C8B-B14F-4D97-AF65-F5344CB8AC3E}">
        <p14:creationId xmlns:p14="http://schemas.microsoft.com/office/powerpoint/2010/main" val="385345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Microbial Water Contamination</a:t>
            </a:r>
            <a:endParaRPr lang="en-GB" dirty="0"/>
          </a:p>
        </p:txBody>
      </p:sp>
      <p:sp>
        <p:nvSpPr>
          <p:cNvPr id="4" name="מציין מיקום תוכן 3"/>
          <p:cNvSpPr>
            <a:spLocks noGrp="1"/>
          </p:cNvSpPr>
          <p:nvPr>
            <p:ph sz="half" idx="1"/>
          </p:nvPr>
        </p:nvSpPr>
        <p:spPr>
          <a:xfrm>
            <a:off x="340659" y="1849970"/>
            <a:ext cx="6520823" cy="4740444"/>
          </a:xfrm>
        </p:spPr>
        <p:txBody>
          <a:bodyPr>
            <a:noAutofit/>
          </a:bodyPr>
          <a:lstStyle/>
          <a:p>
            <a:pPr algn="l" rtl="0"/>
            <a:r>
              <a:rPr lang="en-US" sz="2800" dirty="0">
                <a:solidFill>
                  <a:schemeClr val="tx1"/>
                </a:solidFill>
              </a:rPr>
              <a:t>Microbial water contaminations cause ~40,000 hospitalizations annually in the US*</a:t>
            </a:r>
          </a:p>
          <a:p>
            <a:pPr algn="l" rtl="0"/>
            <a:r>
              <a:rPr lang="en-US" sz="2800" dirty="0">
                <a:solidFill>
                  <a:schemeClr val="tx1"/>
                </a:solidFill>
              </a:rPr>
              <a:t>Contamination is sporadic and can be caused at any point in the supply chain</a:t>
            </a:r>
          </a:p>
          <a:p>
            <a:pPr algn="l" rtl="0"/>
            <a:r>
              <a:rPr lang="en-US" sz="2800" dirty="0">
                <a:solidFill>
                  <a:schemeClr val="tx1"/>
                </a:solidFill>
              </a:rPr>
              <a:t>Daily testing for microbial contamination</a:t>
            </a:r>
          </a:p>
          <a:p>
            <a:pPr algn="l" rtl="0"/>
            <a:endParaRPr lang="en-US" sz="2800" b="1" u="sng" dirty="0">
              <a:solidFill>
                <a:schemeClr val="tx1"/>
              </a:solidFill>
            </a:endParaRPr>
          </a:p>
          <a:p>
            <a:pPr algn="l" rtl="0"/>
            <a:r>
              <a:rPr lang="en-US" sz="2800" b="1" u="sng" dirty="0">
                <a:solidFill>
                  <a:schemeClr val="tx1"/>
                </a:solidFill>
              </a:rPr>
              <a:t>Standard methods take 12-72 hours to produce results</a:t>
            </a:r>
            <a:endParaRPr lang="en-GB" sz="2400" b="1" u="sng" dirty="0">
              <a:solidFill>
                <a:schemeClr val="tx1"/>
              </a:solidFill>
            </a:endParaRPr>
          </a:p>
        </p:txBody>
      </p:sp>
      <p:pic>
        <p:nvPicPr>
          <p:cNvPr id="8" name="Picture 2" descr="http://shop.omegascientific.com.au/image/cache/data/products/72-058-500x500.jpg"/>
          <p:cNvPicPr>
            <a:picLocks noGrp="1" noChangeAspect="1" noChangeArrowheads="1"/>
          </p:cNvPicPr>
          <p:nvPr>
            <p:ph sz="half" idx="2"/>
          </p:nvPr>
        </p:nvPicPr>
        <p:blipFill rotWithShape="1">
          <a:blip r:embed="rId3" cstate="print"/>
          <a:srcRect l="13059" r="11840" b="40900"/>
          <a:stretch/>
        </p:blipFill>
        <p:spPr bwMode="auto">
          <a:xfrm>
            <a:off x="6937486" y="1933799"/>
            <a:ext cx="4694347" cy="3694185"/>
          </a:xfrm>
          <a:prstGeom prst="rect">
            <a:avLst/>
          </a:prstGeom>
          <a:noFill/>
        </p:spPr>
      </p:pic>
      <p:sp>
        <p:nvSpPr>
          <p:cNvPr id="3" name="Rectangle 2"/>
          <p:cNvSpPr/>
          <p:nvPr/>
        </p:nvSpPr>
        <p:spPr>
          <a:xfrm>
            <a:off x="44576" y="6549973"/>
            <a:ext cx="9359900" cy="338554"/>
          </a:xfrm>
          <a:prstGeom prst="rect">
            <a:avLst/>
          </a:prstGeom>
        </p:spPr>
        <p:txBody>
          <a:bodyPr wrap="square">
            <a:spAutoFit/>
          </a:bodyPr>
          <a:lstStyle/>
          <a:p>
            <a:r>
              <a:rPr lang="en-US" sz="1600" dirty="0"/>
              <a:t>*Collier et al. </a:t>
            </a:r>
            <a:r>
              <a:rPr lang="en-US" sz="1600" i="1" dirty="0"/>
              <a:t>Epidemiology and infection 2012;</a:t>
            </a:r>
            <a:r>
              <a:rPr lang="en-US" sz="1600" dirty="0"/>
              <a:t> 140: 2003–2013. </a:t>
            </a:r>
            <a:endParaRPr lang="he-IL" sz="1600" dirty="0"/>
          </a:p>
        </p:txBody>
      </p:sp>
      <p:grpSp>
        <p:nvGrpSpPr>
          <p:cNvPr id="6" name="קבוצה 5"/>
          <p:cNvGrpSpPr/>
          <p:nvPr/>
        </p:nvGrpSpPr>
        <p:grpSpPr>
          <a:xfrm>
            <a:off x="7347076" y="1780463"/>
            <a:ext cx="4179721" cy="4443748"/>
            <a:chOff x="7347076" y="1780463"/>
            <a:chExt cx="4179721" cy="4443748"/>
          </a:xfrm>
        </p:grpSpPr>
        <p:grpSp>
          <p:nvGrpSpPr>
            <p:cNvPr id="7" name="קבוצה 7167"/>
            <p:cNvGrpSpPr/>
            <p:nvPr/>
          </p:nvGrpSpPr>
          <p:grpSpPr>
            <a:xfrm>
              <a:off x="9477017" y="3218118"/>
              <a:ext cx="2049780" cy="1951098"/>
              <a:chOff x="217403" y="4688934"/>
              <a:chExt cx="1692394" cy="1692394"/>
            </a:xfrm>
            <a:effectLst/>
          </p:grpSpPr>
          <p:pic>
            <p:nvPicPr>
              <p:cNvPr id="9" name="Picture 3" descr="C:\Users\מוזס\Desktop\מצגת ++ לתערוכת ווטק 2015\מצגת 29.6\c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403" y="4688934"/>
                <a:ext cx="1692394" cy="16923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מוזס\Desktop\מצגת ++ לתערוכת ווטק 2015\מצגת 29.6\KK MEKOROT PIX 5.7.15\PHOTO-MOSHE SHAI 29.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358630" y="4816395"/>
                <a:ext cx="1422280" cy="143747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1" name="קבוצה 93"/>
            <p:cNvGrpSpPr/>
            <p:nvPr/>
          </p:nvGrpSpPr>
          <p:grpSpPr>
            <a:xfrm>
              <a:off x="7690115" y="1780463"/>
              <a:ext cx="2057400" cy="2004019"/>
              <a:chOff x="361954" y="3315346"/>
              <a:chExt cx="1692394" cy="1692394"/>
            </a:xfrm>
            <a:effectLst/>
          </p:grpSpPr>
          <p:pic>
            <p:nvPicPr>
              <p:cNvPr id="12" name="Picture 3" descr="C:\Users\מוזס\Desktop\מצגת ++ לתערוכת ווטק 2015\מצגת 29.6\c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1954" y="3315346"/>
                <a:ext cx="1692394" cy="1692394"/>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תמונה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85602" y="3424655"/>
                <a:ext cx="1440000" cy="144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pSp>
        <p:grpSp>
          <p:nvGrpSpPr>
            <p:cNvPr id="14" name="קבוצה 13"/>
            <p:cNvGrpSpPr/>
            <p:nvPr/>
          </p:nvGrpSpPr>
          <p:grpSpPr>
            <a:xfrm>
              <a:off x="7347076" y="4220192"/>
              <a:ext cx="2057400" cy="2004019"/>
              <a:chOff x="8128435" y="4679519"/>
              <a:chExt cx="2057400" cy="2004019"/>
            </a:xfrm>
            <a:effectLst/>
          </p:grpSpPr>
          <p:pic>
            <p:nvPicPr>
              <p:cNvPr id="15" name="Picture 3" descr="C:\Users\מוזס\Desktop\מצגת ++ לתערוכת ווטק 2015\מצגת 29.6\ci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8435" y="4679519"/>
                <a:ext cx="2057400" cy="2004019"/>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2" descr="×ª××¦××ª ×ª××× × ×¢×××¨ âªtap waterâ¬â"/>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8250" y="4772644"/>
                <a:ext cx="1817770" cy="1817770"/>
              </a:xfrm>
              <a:prstGeom prst="ellipse">
                <a:avLst/>
              </a:prstGeom>
              <a:noFill/>
              <a:extLst>
                <a:ext uri="{909E8E84-426E-40DD-AFC4-6F175D3DCCD1}">
                  <a14:hiddenFill xmlns:a14="http://schemas.microsoft.com/office/drawing/2010/main">
                    <a:solidFill>
                      <a:srgbClr val="FFFFFF"/>
                    </a:solidFill>
                  </a14:hiddenFill>
                </a:ext>
              </a:extLst>
            </p:spPr>
          </p:pic>
        </p:grpSp>
      </p:grpSp>
      <p:pic>
        <p:nvPicPr>
          <p:cNvPr id="17" name="Picture 2" descr="×ª××¦××ª ×ª××× × ×¢×××¨ âªbacteria detection waterâ¬â"/>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4348" y="2083951"/>
            <a:ext cx="5000625" cy="3333750"/>
          </a:xfrm>
          <a:prstGeom prst="snip2Diag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52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par>
                                <p:cTn id="25" presetID="10" presetClass="exit" presetSubtype="0" fill="hold"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55094E-E857-4E14-86E4-83248C2758C2}"/>
              </a:ext>
            </a:extLst>
          </p:cNvPr>
          <p:cNvSpPr>
            <a:spLocks noGrp="1"/>
          </p:cNvSpPr>
          <p:nvPr>
            <p:ph type="title"/>
          </p:nvPr>
        </p:nvSpPr>
        <p:spPr/>
        <p:txBody>
          <a:bodyPr/>
          <a:lstStyle/>
          <a:p>
            <a:endParaRPr lang="he-IL"/>
          </a:p>
        </p:txBody>
      </p:sp>
      <p:graphicFrame>
        <p:nvGraphicFramePr>
          <p:cNvPr id="4" name="מציין מיקום תוכן 3">
            <a:extLst>
              <a:ext uri="{FF2B5EF4-FFF2-40B4-BE49-F238E27FC236}">
                <a16:creationId xmlns:a16="http://schemas.microsoft.com/office/drawing/2014/main" id="{68903DAC-98EA-4862-8A48-44CD19BD75C1}"/>
              </a:ext>
            </a:extLst>
          </p:cNvPr>
          <p:cNvGraphicFramePr>
            <a:graphicFrameLocks noGrp="1"/>
          </p:cNvGraphicFramePr>
          <p:nvPr>
            <p:ph idx="1"/>
          </p:nvPr>
        </p:nvGraphicFramePr>
        <p:xfrm>
          <a:off x="3800225" y="2798699"/>
          <a:ext cx="4591549" cy="2432558"/>
        </p:xfrm>
        <a:graphic>
          <a:graphicData uri="http://schemas.openxmlformats.org/drawingml/2006/table">
            <a:tbl>
              <a:tblPr firstRow="1" firstCol="1" bandRow="1">
                <a:tableStyleId>{5C22544A-7EE6-4342-B048-85BDC9FD1C3A}</a:tableStyleId>
              </a:tblPr>
              <a:tblGrid>
                <a:gridCol w="756887">
                  <a:extLst>
                    <a:ext uri="{9D8B030D-6E8A-4147-A177-3AD203B41FA5}">
                      <a16:colId xmlns:a16="http://schemas.microsoft.com/office/drawing/2014/main" val="173556677"/>
                    </a:ext>
                  </a:extLst>
                </a:gridCol>
                <a:gridCol w="756887">
                  <a:extLst>
                    <a:ext uri="{9D8B030D-6E8A-4147-A177-3AD203B41FA5}">
                      <a16:colId xmlns:a16="http://schemas.microsoft.com/office/drawing/2014/main" val="976833718"/>
                    </a:ext>
                  </a:extLst>
                </a:gridCol>
                <a:gridCol w="590422">
                  <a:extLst>
                    <a:ext uri="{9D8B030D-6E8A-4147-A177-3AD203B41FA5}">
                      <a16:colId xmlns:a16="http://schemas.microsoft.com/office/drawing/2014/main" val="1238794680"/>
                    </a:ext>
                  </a:extLst>
                </a:gridCol>
                <a:gridCol w="774489">
                  <a:extLst>
                    <a:ext uri="{9D8B030D-6E8A-4147-A177-3AD203B41FA5}">
                      <a16:colId xmlns:a16="http://schemas.microsoft.com/office/drawing/2014/main" val="1259047900"/>
                    </a:ext>
                  </a:extLst>
                </a:gridCol>
                <a:gridCol w="774489">
                  <a:extLst>
                    <a:ext uri="{9D8B030D-6E8A-4147-A177-3AD203B41FA5}">
                      <a16:colId xmlns:a16="http://schemas.microsoft.com/office/drawing/2014/main" val="2932827212"/>
                    </a:ext>
                  </a:extLst>
                </a:gridCol>
                <a:gridCol w="452121">
                  <a:extLst>
                    <a:ext uri="{9D8B030D-6E8A-4147-A177-3AD203B41FA5}">
                      <a16:colId xmlns:a16="http://schemas.microsoft.com/office/drawing/2014/main" val="2612259329"/>
                    </a:ext>
                  </a:extLst>
                </a:gridCol>
                <a:gridCol w="392274">
                  <a:extLst>
                    <a:ext uri="{9D8B030D-6E8A-4147-A177-3AD203B41FA5}">
                      <a16:colId xmlns:a16="http://schemas.microsoft.com/office/drawing/2014/main" val="2781786575"/>
                    </a:ext>
                  </a:extLst>
                </a:gridCol>
                <a:gridCol w="93980">
                  <a:extLst>
                    <a:ext uri="{9D8B030D-6E8A-4147-A177-3AD203B41FA5}">
                      <a16:colId xmlns:a16="http://schemas.microsoft.com/office/drawing/2014/main" val="3148693696"/>
                    </a:ext>
                  </a:extLst>
                </a:gridCol>
              </a:tblGrid>
              <a:tr h="0">
                <a:tc>
                  <a:txBody>
                    <a:bodyPr/>
                    <a:lstStyle/>
                    <a:p>
                      <a:pPr algn="just">
                        <a:lnSpc>
                          <a:spcPct val="150000"/>
                        </a:lnSpc>
                        <a:spcBef>
                          <a:spcPts val="600"/>
                        </a:spcBef>
                        <a:spcAft>
                          <a:spcPts val="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gridSpan="7">
                  <a:txBody>
                    <a:bodyPr/>
                    <a:lstStyle/>
                    <a:p>
                      <a:pPr algn="ctr">
                        <a:lnSpc>
                          <a:spcPct val="150000"/>
                        </a:lnSpc>
                        <a:spcBef>
                          <a:spcPts val="600"/>
                        </a:spcBef>
                        <a:spcAft>
                          <a:spcPts val="0"/>
                        </a:spcAft>
                      </a:pPr>
                      <a:r>
                        <a:rPr lang="en-US" sz="1100">
                          <a:effectLst/>
                        </a:rPr>
                        <a:t>Prediction</a:t>
                      </a:r>
                    </a:p>
                    <a:p>
                      <a:pPr algn="ctr">
                        <a:lnSpc>
                          <a:spcPct val="150000"/>
                        </a:lnSpc>
                        <a:spcBef>
                          <a:spcPts val="600"/>
                        </a:spcBef>
                        <a:spcAft>
                          <a:spcPts val="0"/>
                        </a:spcAft>
                      </a:pPr>
                      <a:r>
                        <a:rPr lang="en-US" sz="1100">
                          <a:effectLst/>
                        </a:rPr>
                        <a:t>κ =0.78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3639381731"/>
                  </a:ext>
                </a:extLst>
              </a:tr>
              <a:tr h="0">
                <a:tc rowSpan="6">
                  <a:txBody>
                    <a:bodyPr/>
                    <a:lstStyle/>
                    <a:p>
                      <a:pPr algn="ctr">
                        <a:lnSpc>
                          <a:spcPct val="150000"/>
                        </a:lnSpc>
                        <a:spcBef>
                          <a:spcPts val="600"/>
                        </a:spcBef>
                        <a:spcAft>
                          <a:spcPts val="1000"/>
                        </a:spcAft>
                      </a:pPr>
                      <a:r>
                        <a:rPr lang="en-US" sz="1100">
                          <a:effectLst/>
                        </a:rPr>
                        <a:t>Actual</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vert="vert"/>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B. subtilis</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E. coli</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P. aeruginosa</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Water</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Total</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1266561445"/>
                  </a:ext>
                </a:extLst>
              </a:tr>
              <a:tr h="0">
                <a:tc vMerge="1">
                  <a:txBody>
                    <a:bodyPr/>
                    <a:lstStyle/>
                    <a:p>
                      <a:pPr rtl="1"/>
                      <a:endParaRPr lang="he-IL"/>
                    </a:p>
                  </a:txBody>
                  <a:tcPr/>
                </a:tc>
                <a:tc>
                  <a:txBody>
                    <a:bodyPr/>
                    <a:lstStyle/>
                    <a:p>
                      <a:pPr algn="just">
                        <a:lnSpc>
                          <a:spcPct val="150000"/>
                        </a:lnSpc>
                        <a:spcBef>
                          <a:spcPts val="600"/>
                        </a:spcBef>
                        <a:spcAft>
                          <a:spcPts val="1000"/>
                        </a:spcAft>
                      </a:pPr>
                      <a:r>
                        <a:rPr lang="en-US" sz="1100">
                          <a:effectLst/>
                        </a:rPr>
                        <a:t>B. subtilis</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91153516"/>
                  </a:ext>
                </a:extLst>
              </a:tr>
              <a:tr h="0">
                <a:tc vMerge="1">
                  <a:txBody>
                    <a:bodyPr/>
                    <a:lstStyle/>
                    <a:p>
                      <a:pPr rtl="1"/>
                      <a:endParaRPr lang="he-IL"/>
                    </a:p>
                  </a:txBody>
                  <a:tcPr/>
                </a:tc>
                <a:tc>
                  <a:txBody>
                    <a:bodyPr/>
                    <a:lstStyle/>
                    <a:p>
                      <a:pPr algn="just">
                        <a:lnSpc>
                          <a:spcPct val="150000"/>
                        </a:lnSpc>
                        <a:spcBef>
                          <a:spcPts val="600"/>
                        </a:spcBef>
                        <a:spcAft>
                          <a:spcPts val="1000"/>
                        </a:spcAft>
                      </a:pPr>
                      <a:r>
                        <a:rPr lang="en-US" sz="1100">
                          <a:effectLst/>
                        </a:rPr>
                        <a:t>E. coli</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1</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9</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759291890"/>
                  </a:ext>
                </a:extLst>
              </a:tr>
              <a:tr h="0">
                <a:tc vMerge="1">
                  <a:txBody>
                    <a:bodyPr/>
                    <a:lstStyle/>
                    <a:p>
                      <a:pPr rtl="1"/>
                      <a:endParaRPr lang="he-IL"/>
                    </a:p>
                  </a:txBody>
                  <a:tcPr/>
                </a:tc>
                <a:tc>
                  <a:txBody>
                    <a:bodyPr/>
                    <a:lstStyle/>
                    <a:p>
                      <a:pPr algn="just">
                        <a:lnSpc>
                          <a:spcPct val="150000"/>
                        </a:lnSpc>
                        <a:spcBef>
                          <a:spcPts val="600"/>
                        </a:spcBef>
                        <a:spcAft>
                          <a:spcPts val="1000"/>
                        </a:spcAft>
                      </a:pPr>
                      <a:r>
                        <a:rPr lang="en-US" sz="1100">
                          <a:effectLst/>
                        </a:rPr>
                        <a:t>P. aeruginosa</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5</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7</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12</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3865784183"/>
                  </a:ext>
                </a:extLst>
              </a:tr>
              <a:tr h="0">
                <a:tc vMerge="1">
                  <a:txBody>
                    <a:bodyPr/>
                    <a:lstStyle/>
                    <a:p>
                      <a:pPr rtl="1"/>
                      <a:endParaRPr lang="he-IL"/>
                    </a:p>
                  </a:txBody>
                  <a:tcPr/>
                </a:tc>
                <a:tc>
                  <a:txBody>
                    <a:bodyPr/>
                    <a:lstStyle/>
                    <a:p>
                      <a:pPr algn="just">
                        <a:lnSpc>
                          <a:spcPct val="150000"/>
                        </a:lnSpc>
                        <a:spcBef>
                          <a:spcPts val="600"/>
                        </a:spcBef>
                        <a:spcAft>
                          <a:spcPts val="1000"/>
                        </a:spcAft>
                      </a:pPr>
                      <a:r>
                        <a:rPr lang="en-US" sz="1100">
                          <a:effectLst/>
                        </a:rPr>
                        <a:t>Water</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1</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50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51</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 </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2441076235"/>
                  </a:ext>
                </a:extLst>
              </a:tr>
              <a:tr h="0">
                <a:tc vMerge="1">
                  <a:txBody>
                    <a:bodyPr/>
                    <a:lstStyle/>
                    <a:p>
                      <a:pPr rtl="1"/>
                      <a:endParaRPr lang="he-IL"/>
                    </a:p>
                  </a:txBody>
                  <a:tcPr/>
                </a:tc>
                <a:tc>
                  <a:txBody>
                    <a:bodyPr/>
                    <a:lstStyle/>
                    <a:p>
                      <a:pPr algn="just">
                        <a:lnSpc>
                          <a:spcPct val="150000"/>
                        </a:lnSpc>
                        <a:spcBef>
                          <a:spcPts val="600"/>
                        </a:spcBef>
                        <a:spcAft>
                          <a:spcPts val="1000"/>
                        </a:spcAft>
                      </a:pPr>
                      <a:r>
                        <a:rPr lang="en-US" sz="1100">
                          <a:effectLst/>
                        </a:rPr>
                        <a:t>Total</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a:effectLst/>
                        </a:rPr>
                        <a:t>6</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58</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tc>
                <a:tc>
                  <a:txBody>
                    <a:bodyPr/>
                    <a:lstStyle/>
                    <a:p>
                      <a:pPr algn="just">
                        <a:lnSpc>
                          <a:spcPct val="150000"/>
                        </a:lnSpc>
                        <a:spcBef>
                          <a:spcPts val="600"/>
                        </a:spcBef>
                        <a:spcAft>
                          <a:spcPts val="1000"/>
                        </a:spcAft>
                      </a:pPr>
                      <a:r>
                        <a:rPr lang="en-US" sz="1100">
                          <a:effectLst/>
                        </a:rPr>
                        <a:t>80</a:t>
                      </a:r>
                      <a:endParaRPr lang="en-US" sz="1100">
                        <a:effectLst/>
                        <a:latin typeface="David" panose="020E0502060401010101" pitchFamily="34" charset="-79"/>
                        <a:ea typeface="Calibri" panose="020F0502020204030204" pitchFamily="34" charset="0"/>
                        <a:cs typeface="David" panose="020E0502060401010101" pitchFamily="34" charset="-79"/>
                      </a:endParaRPr>
                    </a:p>
                  </a:txBody>
                  <a:tcPr marL="68580" marR="68580" marT="0" marB="0" anchor="ctr"/>
                </a:tc>
                <a:tc>
                  <a:txBody>
                    <a:bodyPr/>
                    <a:lstStyle/>
                    <a:p>
                      <a:pPr algn="just">
                        <a:lnSpc>
                          <a:spcPct val="150000"/>
                        </a:lnSpc>
                        <a:spcBef>
                          <a:spcPts val="600"/>
                        </a:spcBef>
                        <a:spcAft>
                          <a:spcPts val="1000"/>
                        </a:spcAft>
                      </a:pPr>
                      <a:r>
                        <a:rPr lang="en-US" sz="1100" dirty="0">
                          <a:effectLst/>
                        </a:rPr>
                        <a:t> </a:t>
                      </a:r>
                      <a:endParaRPr lang="en-US" sz="1100" dirty="0">
                        <a:effectLst/>
                        <a:latin typeface="David" panose="020E0502060401010101" pitchFamily="34" charset="-79"/>
                        <a:ea typeface="Calibri" panose="020F0502020204030204" pitchFamily="34" charset="0"/>
                        <a:cs typeface="David" panose="020E0502060401010101" pitchFamily="34" charset="-79"/>
                      </a:endParaRPr>
                    </a:p>
                  </a:txBody>
                  <a:tcPr marL="0" marR="0" marT="0" marB="0" anchor="ctr"/>
                </a:tc>
                <a:extLst>
                  <a:ext uri="{0D108BD9-81ED-4DB2-BD59-A6C34878D82A}">
                    <a16:rowId xmlns:a16="http://schemas.microsoft.com/office/drawing/2014/main" val="1547910915"/>
                  </a:ext>
                </a:extLst>
              </a:tr>
            </a:tbl>
          </a:graphicData>
        </a:graphic>
      </p:graphicFrame>
    </p:spTree>
    <p:extLst>
      <p:ext uri="{BB962C8B-B14F-4D97-AF65-F5344CB8AC3E}">
        <p14:creationId xmlns:p14="http://schemas.microsoft.com/office/powerpoint/2010/main" val="107922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Initial Results – Finding peaks</a:t>
            </a:r>
            <a:endParaRPr lang="en-GB" dirty="0"/>
          </a:p>
        </p:txBody>
      </p:sp>
      <p:sp>
        <p:nvSpPr>
          <p:cNvPr id="9" name="אליפסה 8"/>
          <p:cNvSpPr/>
          <p:nvPr/>
        </p:nvSpPr>
        <p:spPr>
          <a:xfrm>
            <a:off x="6640523" y="4612243"/>
            <a:ext cx="5334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אליפסה 9"/>
          <p:cNvSpPr/>
          <p:nvPr/>
        </p:nvSpPr>
        <p:spPr>
          <a:xfrm>
            <a:off x="7937662" y="6016462"/>
            <a:ext cx="5334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אליפסה 10"/>
          <p:cNvSpPr/>
          <p:nvPr/>
        </p:nvSpPr>
        <p:spPr>
          <a:xfrm>
            <a:off x="6331356" y="5741280"/>
            <a:ext cx="533400" cy="3048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66675" y="6467475"/>
            <a:ext cx="3552825" cy="369332"/>
          </a:xfrm>
          <a:prstGeom prst="rect">
            <a:avLst/>
          </a:prstGeom>
          <a:noFill/>
        </p:spPr>
        <p:txBody>
          <a:bodyPr wrap="square" rtlCol="0">
            <a:spAutoFit/>
          </a:bodyPr>
          <a:lstStyle/>
          <a:p>
            <a:r>
              <a:rPr lang="en-US" dirty="0"/>
              <a:t>10</a:t>
            </a:r>
            <a:r>
              <a:rPr lang="en-US" baseline="30000" dirty="0"/>
              <a:t>5</a:t>
            </a:r>
            <a:r>
              <a:rPr lang="en-US" dirty="0"/>
              <a:t> CFU/ml</a:t>
            </a:r>
            <a:endParaRPr lang="en-GB" dirty="0"/>
          </a:p>
        </p:txBody>
      </p:sp>
      <p:grpSp>
        <p:nvGrpSpPr>
          <p:cNvPr id="22" name="קבוצה 21"/>
          <p:cNvGrpSpPr/>
          <p:nvPr/>
        </p:nvGrpSpPr>
        <p:grpSpPr>
          <a:xfrm>
            <a:off x="10542196" y="2162174"/>
            <a:ext cx="1462902" cy="1673767"/>
            <a:chOff x="9731840" y="1996692"/>
            <a:chExt cx="1462902" cy="1673767"/>
          </a:xfrm>
        </p:grpSpPr>
        <p:pic>
          <p:nvPicPr>
            <p:cNvPr id="23" name="תמונה 22"/>
            <p:cNvPicPr>
              <a:picLocks noChangeAspect="1"/>
            </p:cNvPicPr>
            <p:nvPr/>
          </p:nvPicPr>
          <p:blipFill rotWithShape="1">
            <a:blip r:embed="rId2"/>
            <a:srcRect l="96938" t="5300" r="155" b="82807"/>
            <a:stretch/>
          </p:blipFill>
          <p:spPr>
            <a:xfrm>
              <a:off x="10222759" y="2289998"/>
              <a:ext cx="671082" cy="1380461"/>
            </a:xfrm>
            <a:prstGeom prst="rect">
              <a:avLst/>
            </a:prstGeom>
          </p:spPr>
        </p:pic>
        <p:sp>
          <p:nvSpPr>
            <p:cNvPr id="24" name="TextBox 23"/>
            <p:cNvSpPr txBox="1"/>
            <p:nvPr/>
          </p:nvSpPr>
          <p:spPr>
            <a:xfrm>
              <a:off x="9731840" y="1996692"/>
              <a:ext cx="1462902" cy="369332"/>
            </a:xfrm>
            <a:prstGeom prst="rect">
              <a:avLst/>
            </a:prstGeom>
            <a:noFill/>
          </p:spPr>
          <p:txBody>
            <a:bodyPr wrap="square" rtlCol="0">
              <a:spAutoFit/>
            </a:bodyPr>
            <a:lstStyle/>
            <a:p>
              <a:r>
                <a:rPr lang="en-US" dirty="0"/>
                <a:t>Relative F.U</a:t>
              </a:r>
              <a:endParaRPr lang="en-GB" dirty="0"/>
            </a:p>
          </p:txBody>
        </p:sp>
      </p:grpSp>
      <p:sp>
        <p:nvSpPr>
          <p:cNvPr id="27" name="TextBox 26"/>
          <p:cNvSpPr txBox="1"/>
          <p:nvPr/>
        </p:nvSpPr>
        <p:spPr>
          <a:xfrm>
            <a:off x="8471062" y="5980247"/>
            <a:ext cx="1320800" cy="646331"/>
          </a:xfrm>
          <a:prstGeom prst="rect">
            <a:avLst/>
          </a:prstGeom>
          <a:noFill/>
        </p:spPr>
        <p:txBody>
          <a:bodyPr wrap="square" rtlCol="0">
            <a:spAutoFit/>
          </a:bodyPr>
          <a:lstStyle/>
          <a:p>
            <a:r>
              <a:rPr lang="en-US" dirty="0"/>
              <a:t>210/370</a:t>
            </a:r>
            <a:endParaRPr lang="en-GB" dirty="0"/>
          </a:p>
          <a:p>
            <a:endParaRPr lang="en-GB" dirty="0"/>
          </a:p>
        </p:txBody>
      </p:sp>
      <p:sp>
        <p:nvSpPr>
          <p:cNvPr id="28" name="TextBox 27"/>
          <p:cNvSpPr txBox="1"/>
          <p:nvPr/>
        </p:nvSpPr>
        <p:spPr>
          <a:xfrm>
            <a:off x="6864756" y="5647130"/>
            <a:ext cx="1320800" cy="369332"/>
          </a:xfrm>
          <a:prstGeom prst="rect">
            <a:avLst/>
          </a:prstGeom>
          <a:noFill/>
        </p:spPr>
        <p:txBody>
          <a:bodyPr wrap="square" rtlCol="0">
            <a:spAutoFit/>
          </a:bodyPr>
          <a:lstStyle/>
          <a:p>
            <a:r>
              <a:rPr lang="en-US" dirty="0"/>
              <a:t>225/336</a:t>
            </a:r>
            <a:endParaRPr lang="en-GB" dirty="0"/>
          </a:p>
        </p:txBody>
      </p:sp>
      <p:sp>
        <p:nvSpPr>
          <p:cNvPr id="29" name="TextBox 28"/>
          <p:cNvSpPr txBox="1"/>
          <p:nvPr/>
        </p:nvSpPr>
        <p:spPr>
          <a:xfrm>
            <a:off x="7173923" y="4579977"/>
            <a:ext cx="1320800" cy="369332"/>
          </a:xfrm>
          <a:prstGeom prst="rect">
            <a:avLst/>
          </a:prstGeom>
          <a:noFill/>
        </p:spPr>
        <p:txBody>
          <a:bodyPr wrap="square" rtlCol="0">
            <a:spAutoFit/>
          </a:bodyPr>
          <a:lstStyle/>
          <a:p>
            <a:r>
              <a:rPr lang="en-US" dirty="0"/>
              <a:t>280/332</a:t>
            </a:r>
            <a:endParaRPr lang="en-GB" dirty="0"/>
          </a:p>
        </p:txBody>
      </p:sp>
      <p:grpSp>
        <p:nvGrpSpPr>
          <p:cNvPr id="15" name="Group 54">
            <a:extLst>
              <a:ext uri="{FF2B5EF4-FFF2-40B4-BE49-F238E27FC236}">
                <a16:creationId xmlns:a16="http://schemas.microsoft.com/office/drawing/2014/main" id="{1AFC252E-F5BB-4570-B51D-7176952AAEFA}"/>
              </a:ext>
            </a:extLst>
          </p:cNvPr>
          <p:cNvGrpSpPr/>
          <p:nvPr/>
        </p:nvGrpSpPr>
        <p:grpSpPr>
          <a:xfrm>
            <a:off x="3458845" y="1490663"/>
            <a:ext cx="5274310" cy="3876678"/>
            <a:chOff x="0" y="0"/>
            <a:chExt cx="5274310" cy="3878042"/>
          </a:xfrm>
        </p:grpSpPr>
        <p:sp>
          <p:nvSpPr>
            <p:cNvPr id="16" name="Text Box 16">
              <a:extLst>
                <a:ext uri="{FF2B5EF4-FFF2-40B4-BE49-F238E27FC236}">
                  <a16:creationId xmlns:a16="http://schemas.microsoft.com/office/drawing/2014/main" id="{9E67401B-4C1B-4FF5-9C3D-8E7D6292D008}"/>
                </a:ext>
              </a:extLst>
            </p:cNvPr>
            <p:cNvSpPr txBox="1"/>
            <p:nvPr/>
          </p:nvSpPr>
          <p:spPr>
            <a:xfrm>
              <a:off x="0" y="3468672"/>
              <a:ext cx="5217129" cy="409370"/>
            </a:xfrm>
            <a:prstGeom prst="rect">
              <a:avLst/>
            </a:prstGeom>
            <a:solidFill>
              <a:prstClr val="white"/>
            </a:solidFill>
            <a:ln>
              <a:noFill/>
            </a:ln>
          </p:spPr>
          <p:txBody>
            <a:bodyPr rot="0" spcFirstLastPara="0" vert="horz" wrap="square" lIns="0" tIns="0" rIns="0" bIns="0" numCol="1" spcCol="0" rtlCol="1" fromWordArt="0" anchor="t" anchorCtr="0" forceAA="0" compatLnSpc="1">
              <a:prstTxWarp prst="textNoShape">
                <a:avLst/>
              </a:prstTxWarp>
              <a:noAutofit/>
            </a:bodyPr>
            <a:lstStyle/>
            <a:p>
              <a:pPr algn="just">
                <a:spcAft>
                  <a:spcPts val="1000"/>
                </a:spcAft>
              </a:pPr>
              <a:r>
                <a:rPr lang="en-US" sz="1100" u="sng">
                  <a:solidFill>
                    <a:srgbClr val="0563C1"/>
                  </a:solidFill>
                  <a:effectLst/>
                  <a:latin typeface="David" panose="020E0502060401010101" pitchFamily="34" charset="-79"/>
                  <a:ea typeface="Calibri" panose="020F0502020204030204" pitchFamily="34" charset="0"/>
                  <a:cs typeface="David" panose="020E0502060401010101" pitchFamily="34" charset="-79"/>
                </a:rPr>
                <a:t>Figure </a:t>
              </a:r>
              <a:r>
                <a:rPr lang="en-US" sz="1100">
                  <a:effectLst/>
                  <a:latin typeface="David" panose="020E0502060401010101" pitchFamily="34" charset="-79"/>
                  <a:ea typeface="Calibri" panose="020F0502020204030204" pitchFamily="34" charset="0"/>
                  <a:cs typeface="David" panose="020E0502060401010101" pitchFamily="34" charset="-79"/>
                </a:rPr>
                <a:t>4. EEM of </a:t>
              </a:r>
              <a:r>
                <a:rPr lang="en-US" sz="1100" i="1">
                  <a:effectLst/>
                  <a:latin typeface="David" panose="020E0502060401010101" pitchFamily="34" charset="-79"/>
                  <a:ea typeface="Calibri" panose="020F0502020204030204" pitchFamily="34" charset="0"/>
                  <a:cs typeface="David" panose="020E0502060401010101" pitchFamily="34" charset="-79"/>
                </a:rPr>
                <a:t>E. coli</a:t>
              </a:r>
              <a:r>
                <a:rPr lang="en-US" sz="1100">
                  <a:effectLst/>
                  <a:latin typeface="David" panose="020E0502060401010101" pitchFamily="34" charset="-79"/>
                  <a:ea typeface="Calibri" panose="020F0502020204030204" pitchFamily="34" charset="0"/>
                  <a:cs typeface="David" panose="020E0502060401010101" pitchFamily="34" charset="-79"/>
                </a:rPr>
                <a:t> suspended in distilled water at a concentration of 10</a:t>
              </a:r>
              <a:r>
                <a:rPr lang="en-US" sz="1100" baseline="30000">
                  <a:effectLst/>
                  <a:latin typeface="David" panose="020E0502060401010101" pitchFamily="34" charset="-79"/>
                  <a:ea typeface="Calibri" panose="020F0502020204030204" pitchFamily="34" charset="0"/>
                  <a:cs typeface="David" panose="020E0502060401010101" pitchFamily="34" charset="-79"/>
                </a:rPr>
                <a:t>5</a:t>
              </a:r>
              <a:r>
                <a:rPr lang="en-US" sz="1100">
                  <a:effectLst/>
                  <a:latin typeface="David" panose="020E0502060401010101" pitchFamily="34" charset="-79"/>
                  <a:ea typeface="Calibri" panose="020F0502020204030204" pitchFamily="34" charset="0"/>
                  <a:cs typeface="David" panose="020E0502060401010101" pitchFamily="34" charset="-79"/>
                </a:rPr>
                <a:t> CFU/ml. The intensity has been cutoff at 50 fluorescence units to enhance visibility.</a:t>
              </a:r>
            </a:p>
          </p:txBody>
        </p:sp>
        <p:pic>
          <p:nvPicPr>
            <p:cNvPr id="17" name="Picture 50">
              <a:extLst>
                <a:ext uri="{FF2B5EF4-FFF2-40B4-BE49-F238E27FC236}">
                  <a16:creationId xmlns:a16="http://schemas.microsoft.com/office/drawing/2014/main" id="{B55A2F1B-E2F7-4B34-AFF5-8E0858BC0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74310" cy="3437890"/>
            </a:xfrm>
            <a:prstGeom prst="rect">
              <a:avLst/>
            </a:prstGeom>
          </p:spPr>
        </p:pic>
      </p:grpSp>
    </p:spTree>
    <p:extLst>
      <p:ext uri="{BB962C8B-B14F-4D97-AF65-F5344CB8AC3E}">
        <p14:creationId xmlns:p14="http://schemas.microsoft.com/office/powerpoint/2010/main" val="170036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7" grpId="0"/>
      <p:bldP spid="28"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Initial Results – Finding peaks</a:t>
            </a:r>
            <a:endParaRPr lang="en-GB" dirty="0"/>
          </a:p>
        </p:txBody>
      </p:sp>
      <p:sp>
        <p:nvSpPr>
          <p:cNvPr id="3" name="מציין מיקום טקסט 2"/>
          <p:cNvSpPr>
            <a:spLocks noGrp="1"/>
          </p:cNvSpPr>
          <p:nvPr>
            <p:ph type="body" idx="1"/>
          </p:nvPr>
        </p:nvSpPr>
        <p:spPr>
          <a:xfrm>
            <a:off x="1275679" y="2242207"/>
            <a:ext cx="1440000" cy="360000"/>
          </a:xfrm>
        </p:spPr>
        <p:txBody>
          <a:bodyPr/>
          <a:lstStyle/>
          <a:p>
            <a:pPr algn="ctr"/>
            <a:r>
              <a:rPr lang="en-US" sz="2000" dirty="0">
                <a:solidFill>
                  <a:schemeClr val="tx1">
                    <a:lumMod val="95000"/>
                    <a:lumOff val="5000"/>
                  </a:schemeClr>
                </a:solidFill>
              </a:rPr>
              <a:t>210/370</a:t>
            </a:r>
            <a:endParaRPr lang="en-GB" sz="2000" dirty="0">
              <a:solidFill>
                <a:schemeClr val="tx1">
                  <a:lumMod val="95000"/>
                  <a:lumOff val="5000"/>
                </a:schemeClr>
              </a:solidFill>
            </a:endParaRPr>
          </a:p>
        </p:txBody>
      </p:sp>
      <p:sp>
        <p:nvSpPr>
          <p:cNvPr id="5" name="מציין מיקום טקסט 4"/>
          <p:cNvSpPr>
            <a:spLocks noGrp="1"/>
          </p:cNvSpPr>
          <p:nvPr>
            <p:ph type="body" sz="quarter" idx="3"/>
          </p:nvPr>
        </p:nvSpPr>
        <p:spPr>
          <a:xfrm>
            <a:off x="4916476" y="2242207"/>
            <a:ext cx="1440000" cy="360000"/>
          </a:xfrm>
        </p:spPr>
        <p:txBody>
          <a:bodyPr/>
          <a:lstStyle/>
          <a:p>
            <a:pPr algn="ctr"/>
            <a:r>
              <a:rPr lang="en-US" dirty="0">
                <a:solidFill>
                  <a:schemeClr val="tx1">
                    <a:lumMod val="95000"/>
                    <a:lumOff val="5000"/>
                  </a:schemeClr>
                </a:solidFill>
              </a:rPr>
              <a:t>225/336</a:t>
            </a:r>
            <a:endParaRPr lang="en-GB" dirty="0">
              <a:solidFill>
                <a:schemeClr val="tx1">
                  <a:lumMod val="95000"/>
                  <a:lumOff val="5000"/>
                </a:schemeClr>
              </a:solidFill>
            </a:endParaRPr>
          </a:p>
        </p:txBody>
      </p:sp>
      <p:sp>
        <p:nvSpPr>
          <p:cNvPr id="8" name="מציין מיקום טקסט 2"/>
          <p:cNvSpPr txBox="1">
            <a:spLocks/>
          </p:cNvSpPr>
          <p:nvPr/>
        </p:nvSpPr>
        <p:spPr>
          <a:xfrm>
            <a:off x="9277273" y="2242207"/>
            <a:ext cx="1440000" cy="360000"/>
          </a:xfrm>
          <a:prstGeom prst="rect">
            <a:avLst/>
          </a:prstGeom>
        </p:spPr>
        <p:txBody>
          <a:bodyPr vert="horz" lIns="91440" tIns="45720" rIns="91440" bIns="45720" rtlCol="0" anchor="b">
            <a:noAutofit/>
          </a:bodyPr>
          <a:lstStyle>
            <a:lvl1pPr marL="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2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4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6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8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60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r" defTabSz="457200" rtl="1"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pPr algn="ctr"/>
            <a:r>
              <a:rPr lang="en-US" dirty="0">
                <a:solidFill>
                  <a:schemeClr val="tx1">
                    <a:lumMod val="95000"/>
                    <a:lumOff val="5000"/>
                  </a:schemeClr>
                </a:solidFill>
              </a:rPr>
              <a:t>280/332</a:t>
            </a:r>
            <a:endParaRPr lang="en-GB" dirty="0">
              <a:solidFill>
                <a:schemeClr val="tx1">
                  <a:lumMod val="95000"/>
                  <a:lumOff val="5000"/>
                </a:schemeClr>
              </a:solidFill>
            </a:endParaRPr>
          </a:p>
        </p:txBody>
      </p:sp>
      <p:sp>
        <p:nvSpPr>
          <p:cNvPr id="14" name="TextBox 13"/>
          <p:cNvSpPr txBox="1"/>
          <p:nvPr/>
        </p:nvSpPr>
        <p:spPr>
          <a:xfrm>
            <a:off x="1063112" y="5479460"/>
            <a:ext cx="1206043" cy="369332"/>
          </a:xfrm>
          <a:prstGeom prst="rect">
            <a:avLst/>
          </a:prstGeom>
          <a:noFill/>
        </p:spPr>
        <p:txBody>
          <a:bodyPr wrap="square" rtlCol="0">
            <a:spAutoFit/>
          </a:bodyPr>
          <a:lstStyle/>
          <a:p>
            <a:r>
              <a:rPr lang="en-US" b="1" dirty="0">
                <a:solidFill>
                  <a:schemeClr val="tx1">
                    <a:lumMod val="95000"/>
                    <a:lumOff val="5000"/>
                  </a:schemeClr>
                </a:solidFill>
                <a:latin typeface="Calibri Light" panose="020F0302020204030204" pitchFamily="34" charset="0"/>
                <a:cs typeface="Calibri Light" panose="020F0302020204030204" pitchFamily="34" charset="0"/>
              </a:rPr>
              <a:t>R</a:t>
            </a:r>
            <a:r>
              <a:rPr lang="en-US" b="1" baseline="30000" dirty="0">
                <a:solidFill>
                  <a:schemeClr val="tx1">
                    <a:lumMod val="95000"/>
                    <a:lumOff val="5000"/>
                  </a:schemeClr>
                </a:solidFill>
                <a:latin typeface="Calibri Light" panose="020F0302020204030204" pitchFamily="34" charset="0"/>
                <a:cs typeface="Calibri Light" panose="020F0302020204030204" pitchFamily="34" charset="0"/>
              </a:rPr>
              <a:t>2</a:t>
            </a:r>
            <a:r>
              <a:rPr lang="en-US" b="1" dirty="0">
                <a:solidFill>
                  <a:schemeClr val="tx1">
                    <a:lumMod val="95000"/>
                    <a:lumOff val="5000"/>
                  </a:schemeClr>
                </a:solidFill>
                <a:latin typeface="Calibri Light" panose="020F0302020204030204" pitchFamily="34" charset="0"/>
                <a:cs typeface="Calibri Light" panose="020F0302020204030204" pitchFamily="34" charset="0"/>
              </a:rPr>
              <a:t> = 0.52</a:t>
            </a:r>
          </a:p>
        </p:txBody>
      </p:sp>
      <p:sp>
        <p:nvSpPr>
          <p:cNvPr id="17" name="TextBox 16"/>
          <p:cNvSpPr txBox="1"/>
          <p:nvPr/>
        </p:nvSpPr>
        <p:spPr>
          <a:xfrm>
            <a:off x="4430433" y="5479460"/>
            <a:ext cx="1206043" cy="369332"/>
          </a:xfrm>
          <a:prstGeom prst="rect">
            <a:avLst/>
          </a:prstGeom>
          <a:noFill/>
        </p:spPr>
        <p:txBody>
          <a:bodyPr wrap="square" rtlCol="0">
            <a:spAutoFit/>
          </a:bodyPr>
          <a:lstStyle/>
          <a:p>
            <a:r>
              <a:rPr lang="en-US" b="1" dirty="0">
                <a:solidFill>
                  <a:schemeClr val="tx1">
                    <a:lumMod val="95000"/>
                    <a:lumOff val="5000"/>
                  </a:schemeClr>
                </a:solidFill>
                <a:latin typeface="Calibri Light" panose="020F0302020204030204" pitchFamily="34" charset="0"/>
                <a:cs typeface="Calibri Light" panose="020F0302020204030204" pitchFamily="34" charset="0"/>
              </a:rPr>
              <a:t>R</a:t>
            </a:r>
            <a:r>
              <a:rPr lang="en-US" b="1" baseline="30000" dirty="0">
                <a:solidFill>
                  <a:schemeClr val="tx1">
                    <a:lumMod val="95000"/>
                    <a:lumOff val="5000"/>
                  </a:schemeClr>
                </a:solidFill>
                <a:latin typeface="Calibri Light" panose="020F0302020204030204" pitchFamily="34" charset="0"/>
                <a:cs typeface="Calibri Light" panose="020F0302020204030204" pitchFamily="34" charset="0"/>
              </a:rPr>
              <a:t>2</a:t>
            </a:r>
            <a:r>
              <a:rPr lang="en-US" b="1" dirty="0">
                <a:solidFill>
                  <a:schemeClr val="tx1">
                    <a:lumMod val="95000"/>
                    <a:lumOff val="5000"/>
                  </a:schemeClr>
                </a:solidFill>
                <a:latin typeface="Calibri Light" panose="020F0302020204030204" pitchFamily="34" charset="0"/>
                <a:cs typeface="Calibri Light" panose="020F0302020204030204" pitchFamily="34" charset="0"/>
              </a:rPr>
              <a:t> = 0.65</a:t>
            </a:r>
          </a:p>
        </p:txBody>
      </p:sp>
      <p:sp>
        <p:nvSpPr>
          <p:cNvPr id="18" name="TextBox 17"/>
          <p:cNvSpPr txBox="1"/>
          <p:nvPr/>
        </p:nvSpPr>
        <p:spPr>
          <a:xfrm>
            <a:off x="8467816" y="5479460"/>
            <a:ext cx="1206043" cy="369332"/>
          </a:xfrm>
          <a:prstGeom prst="rect">
            <a:avLst/>
          </a:prstGeom>
          <a:noFill/>
        </p:spPr>
        <p:txBody>
          <a:bodyPr wrap="square" rtlCol="0">
            <a:spAutoFit/>
          </a:bodyPr>
          <a:lstStyle/>
          <a:p>
            <a:r>
              <a:rPr lang="en-US" b="1" dirty="0">
                <a:solidFill>
                  <a:schemeClr val="tx1">
                    <a:lumMod val="95000"/>
                    <a:lumOff val="5000"/>
                  </a:schemeClr>
                </a:solidFill>
                <a:latin typeface="Calibri Light" panose="020F0302020204030204" pitchFamily="34" charset="0"/>
                <a:cs typeface="Calibri Light" panose="020F0302020204030204" pitchFamily="34" charset="0"/>
              </a:rPr>
              <a:t>R</a:t>
            </a:r>
            <a:r>
              <a:rPr lang="en-US" b="1" baseline="30000" dirty="0">
                <a:solidFill>
                  <a:schemeClr val="tx1">
                    <a:lumMod val="95000"/>
                    <a:lumOff val="5000"/>
                  </a:schemeClr>
                </a:solidFill>
                <a:latin typeface="Calibri Light" panose="020F0302020204030204" pitchFamily="34" charset="0"/>
                <a:cs typeface="Calibri Light" panose="020F0302020204030204" pitchFamily="34" charset="0"/>
              </a:rPr>
              <a:t>2</a:t>
            </a:r>
            <a:r>
              <a:rPr lang="en-US" b="1" dirty="0">
                <a:solidFill>
                  <a:schemeClr val="tx1">
                    <a:lumMod val="95000"/>
                    <a:lumOff val="5000"/>
                  </a:schemeClr>
                </a:solidFill>
                <a:latin typeface="Calibri Light" panose="020F0302020204030204" pitchFamily="34" charset="0"/>
                <a:cs typeface="Calibri Light" panose="020F0302020204030204" pitchFamily="34" charset="0"/>
              </a:rPr>
              <a:t> = 0.69</a:t>
            </a:r>
          </a:p>
        </p:txBody>
      </p:sp>
      <p:sp>
        <p:nvSpPr>
          <p:cNvPr id="19" name="TextBox 18"/>
          <p:cNvSpPr txBox="1"/>
          <p:nvPr/>
        </p:nvSpPr>
        <p:spPr>
          <a:xfrm>
            <a:off x="174567" y="6500553"/>
            <a:ext cx="1346662" cy="369332"/>
          </a:xfrm>
          <a:prstGeom prst="rect">
            <a:avLst/>
          </a:prstGeom>
          <a:noFill/>
        </p:spPr>
        <p:txBody>
          <a:bodyPr wrap="square" rtlCol="0">
            <a:spAutoFit/>
          </a:bodyPr>
          <a:lstStyle/>
          <a:p>
            <a:r>
              <a:rPr lang="en-US" b="1" dirty="0">
                <a:latin typeface="Calibri Light" panose="020F0302020204030204" pitchFamily="34" charset="0"/>
                <a:cs typeface="Calibri Light" panose="020F0302020204030204" pitchFamily="34" charset="0"/>
              </a:rPr>
              <a:t>* n = 46</a:t>
            </a:r>
            <a:endParaRPr lang="en-GB" b="1" dirty="0">
              <a:latin typeface="Calibri Light" panose="020F0302020204030204" pitchFamily="34" charset="0"/>
              <a:cs typeface="Calibri Light" panose="020F0302020204030204" pitchFamily="34" charset="0"/>
            </a:endParaRPr>
          </a:p>
        </p:txBody>
      </p:sp>
      <p:graphicFrame>
        <p:nvGraphicFramePr>
          <p:cNvPr id="20" name="תרשים 19"/>
          <p:cNvGraphicFramePr>
            <a:graphicFrameLocks/>
          </p:cNvGraphicFramePr>
          <p:nvPr>
            <p:extLst>
              <p:ext uri="{D42A27DB-BD31-4B8C-83A1-F6EECF244321}">
                <p14:modId xmlns:p14="http://schemas.microsoft.com/office/powerpoint/2010/main" val="4265393729"/>
              </p:ext>
            </p:extLst>
          </p:nvPr>
        </p:nvGraphicFramePr>
        <p:xfrm>
          <a:off x="687255" y="2686723"/>
          <a:ext cx="3240000" cy="288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תרשים 20"/>
          <p:cNvGraphicFramePr>
            <a:graphicFrameLocks/>
          </p:cNvGraphicFramePr>
          <p:nvPr>
            <p:extLst>
              <p:ext uri="{D42A27DB-BD31-4B8C-83A1-F6EECF244321}">
                <p14:modId xmlns:p14="http://schemas.microsoft.com/office/powerpoint/2010/main" val="2510399019"/>
              </p:ext>
            </p:extLst>
          </p:nvPr>
        </p:nvGraphicFramePr>
        <p:xfrm>
          <a:off x="4016476" y="2669271"/>
          <a:ext cx="3240000" cy="288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תרשים 21"/>
          <p:cNvGraphicFramePr>
            <a:graphicFrameLocks/>
          </p:cNvGraphicFramePr>
          <p:nvPr>
            <p:extLst>
              <p:ext uri="{D42A27DB-BD31-4B8C-83A1-F6EECF244321}">
                <p14:modId xmlns:p14="http://schemas.microsoft.com/office/powerpoint/2010/main" val="1902734037"/>
              </p:ext>
            </p:extLst>
          </p:nvPr>
        </p:nvGraphicFramePr>
        <p:xfrm>
          <a:off x="8126235" y="2552132"/>
          <a:ext cx="3240000" cy="288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26134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Model results - quantification</a:t>
            </a:r>
            <a:endParaRPr lang="en-GB" dirty="0"/>
          </a:p>
        </p:txBody>
      </p:sp>
      <p:pic>
        <p:nvPicPr>
          <p:cNvPr id="4" name="מציין מיקום תוכן 3"/>
          <p:cNvPicPr>
            <a:picLocks noGrp="1" noChangeAspect="1"/>
          </p:cNvPicPr>
          <p:nvPr>
            <p:ph idx="1"/>
          </p:nvPr>
        </p:nvPicPr>
        <p:blipFill rotWithShape="1">
          <a:blip r:embed="rId3"/>
          <a:stretch/>
        </p:blipFill>
        <p:spPr>
          <a:xfrm>
            <a:off x="2241934" y="2181225"/>
            <a:ext cx="7708131" cy="3678238"/>
          </a:xfrm>
          <a:prstGeom prst="rect">
            <a:avLst/>
          </a:prstGeom>
        </p:spPr>
      </p:pic>
      <p:sp>
        <p:nvSpPr>
          <p:cNvPr id="11" name="TextBox 10"/>
          <p:cNvSpPr txBox="1"/>
          <p:nvPr/>
        </p:nvSpPr>
        <p:spPr>
          <a:xfrm>
            <a:off x="2008094" y="1862880"/>
            <a:ext cx="3747247" cy="369332"/>
          </a:xfrm>
          <a:prstGeom prst="rect">
            <a:avLst/>
          </a:prstGeom>
          <a:noFill/>
        </p:spPr>
        <p:txBody>
          <a:bodyPr wrap="square" rtlCol="0">
            <a:spAutoFit/>
          </a:bodyPr>
          <a:lstStyle/>
          <a:p>
            <a:pPr algn="ctr"/>
            <a:r>
              <a:rPr lang="en-US" b="1" u="sng" dirty="0"/>
              <a:t>Training Set</a:t>
            </a:r>
            <a:endParaRPr lang="en-GB" b="1" u="sng" dirty="0"/>
          </a:p>
        </p:txBody>
      </p:sp>
      <p:sp>
        <p:nvSpPr>
          <p:cNvPr id="12" name="TextBox 11"/>
          <p:cNvSpPr txBox="1"/>
          <p:nvPr/>
        </p:nvSpPr>
        <p:spPr>
          <a:xfrm>
            <a:off x="6687670" y="1862880"/>
            <a:ext cx="3747247" cy="369332"/>
          </a:xfrm>
          <a:prstGeom prst="rect">
            <a:avLst/>
          </a:prstGeom>
          <a:noFill/>
        </p:spPr>
        <p:txBody>
          <a:bodyPr wrap="square" rtlCol="0">
            <a:spAutoFit/>
          </a:bodyPr>
          <a:lstStyle/>
          <a:p>
            <a:pPr algn="ctr"/>
            <a:r>
              <a:rPr lang="en-US" b="1" u="sng" dirty="0"/>
              <a:t>Validation Set</a:t>
            </a:r>
            <a:endParaRPr lang="en-GB" b="1" u="sng" dirty="0"/>
          </a:p>
        </p:txBody>
      </p:sp>
      <p:pic>
        <p:nvPicPr>
          <p:cNvPr id="6" name="מציין מיקום תוכן 3"/>
          <p:cNvPicPr>
            <a:picLocks noChangeAspect="1"/>
          </p:cNvPicPr>
          <p:nvPr/>
        </p:nvPicPr>
        <p:blipFill rotWithShape="1">
          <a:blip r:embed="rId3">
            <a:clrChange>
              <a:clrFrom>
                <a:srgbClr val="FFFFFF"/>
              </a:clrFrom>
              <a:clrTo>
                <a:srgbClr val="FFFFFF">
                  <a:alpha val="0"/>
                </a:srgbClr>
              </a:clrTo>
            </a:clrChange>
          </a:blip>
          <a:srcRect l="634" t="12197" r="97253" b="37106"/>
          <a:stretch/>
        </p:blipFill>
        <p:spPr>
          <a:xfrm>
            <a:off x="2174501" y="2942213"/>
            <a:ext cx="197223" cy="2259106"/>
          </a:xfrm>
          <a:prstGeom prst="rect">
            <a:avLst/>
          </a:prstGeom>
        </p:spPr>
      </p:pic>
    </p:spTree>
    <p:extLst>
      <p:ext uri="{BB962C8B-B14F-4D97-AF65-F5344CB8AC3E}">
        <p14:creationId xmlns:p14="http://schemas.microsoft.com/office/powerpoint/2010/main" val="168674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Hypothesis</a:t>
            </a:r>
            <a:endParaRPr lang="en-GB" dirty="0"/>
          </a:p>
        </p:txBody>
      </p:sp>
      <p:sp>
        <p:nvSpPr>
          <p:cNvPr id="8" name="TextBox 7"/>
          <p:cNvSpPr txBox="1"/>
          <p:nvPr/>
        </p:nvSpPr>
        <p:spPr>
          <a:xfrm>
            <a:off x="371642" y="2191599"/>
            <a:ext cx="11448716" cy="1077218"/>
          </a:xfrm>
          <a:prstGeom prst="rect">
            <a:avLst/>
          </a:prstGeom>
          <a:noFill/>
        </p:spPr>
        <p:txBody>
          <a:bodyPr wrap="square" rtlCol="0">
            <a:spAutoFit/>
          </a:bodyPr>
          <a:lstStyle/>
          <a:p>
            <a:pPr algn="ctr"/>
            <a:r>
              <a:rPr lang="en-US" sz="3200" dirty="0"/>
              <a:t>It is possible to detect bacteria in concentrations of 10</a:t>
            </a:r>
            <a:r>
              <a:rPr lang="en-US" sz="3200" baseline="30000" dirty="0"/>
              <a:t>3</a:t>
            </a:r>
            <a:r>
              <a:rPr lang="en-US" sz="3200" dirty="0"/>
              <a:t> CFU/ml using quick, low resolution fluorescence spectroscopy</a:t>
            </a:r>
            <a:endParaRPr lang="he-IL" sz="3200" dirty="0"/>
          </a:p>
        </p:txBody>
      </p:sp>
      <p:pic>
        <p:nvPicPr>
          <p:cNvPr id="1028" name="Picture 4" descr="Symbol thumbs up clip art vector free clipart clipart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9924" y="3584380"/>
            <a:ext cx="1092152" cy="10879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1642" y="4987870"/>
            <a:ext cx="11448716" cy="954107"/>
          </a:xfrm>
          <a:prstGeom prst="rect">
            <a:avLst/>
          </a:prstGeom>
          <a:noFill/>
        </p:spPr>
        <p:txBody>
          <a:bodyPr wrap="square" rtlCol="0">
            <a:spAutoFit/>
          </a:bodyPr>
          <a:lstStyle/>
          <a:p>
            <a:pPr algn="ctr"/>
            <a:r>
              <a:rPr lang="en-US" sz="2800" dirty="0">
                <a:solidFill>
                  <a:schemeClr val="tx1">
                    <a:lumMod val="95000"/>
                    <a:lumOff val="5000"/>
                  </a:schemeClr>
                </a:solidFill>
              </a:rPr>
              <a:t>Using fluorescence spectroscopy, coupled with a PLS-based prediction model, we can quickly detect bacteria at a concentration of 10</a:t>
            </a:r>
            <a:r>
              <a:rPr lang="en-US" sz="2800" baseline="30000" dirty="0">
                <a:solidFill>
                  <a:schemeClr val="tx1">
                    <a:lumMod val="95000"/>
                    <a:lumOff val="5000"/>
                  </a:schemeClr>
                </a:solidFill>
              </a:rPr>
              <a:t>2</a:t>
            </a:r>
            <a:r>
              <a:rPr lang="en-US" sz="2800" dirty="0">
                <a:solidFill>
                  <a:schemeClr val="tx1">
                    <a:lumMod val="95000"/>
                    <a:lumOff val="5000"/>
                  </a:schemeClr>
                </a:solidFill>
              </a:rPr>
              <a:t> CFU/ml</a:t>
            </a:r>
            <a:endParaRPr lang="he-IL" sz="2800" dirty="0">
              <a:solidFill>
                <a:schemeClr val="tx1">
                  <a:lumMod val="95000"/>
                  <a:lumOff val="5000"/>
                </a:schemeClr>
              </a:solidFill>
            </a:endParaRPr>
          </a:p>
        </p:txBody>
      </p:sp>
      <p:sp>
        <p:nvSpPr>
          <p:cNvPr id="3" name="TextBox 2">
            <a:extLst>
              <a:ext uri="{FF2B5EF4-FFF2-40B4-BE49-F238E27FC236}">
                <a16:creationId xmlns:a16="http://schemas.microsoft.com/office/drawing/2014/main" id="{ECD74846-71BB-4B91-9795-E59577E7416A}"/>
              </a:ext>
            </a:extLst>
          </p:cNvPr>
          <p:cNvSpPr txBox="1"/>
          <p:nvPr/>
        </p:nvSpPr>
        <p:spPr>
          <a:xfrm>
            <a:off x="9566032" y="6189785"/>
            <a:ext cx="2377574" cy="369332"/>
          </a:xfrm>
          <a:prstGeom prst="rect">
            <a:avLst/>
          </a:prstGeom>
          <a:noFill/>
        </p:spPr>
        <p:txBody>
          <a:bodyPr wrap="none" rtlCol="1">
            <a:spAutoFit/>
          </a:bodyPr>
          <a:lstStyle/>
          <a:p>
            <a:r>
              <a:rPr lang="en-US" b="1" dirty="0"/>
              <a:t>In a model system…</a:t>
            </a:r>
            <a:endParaRPr lang="he-IL" b="1" dirty="0"/>
          </a:p>
        </p:txBody>
      </p:sp>
    </p:spTree>
    <p:extLst>
      <p:ext uri="{BB962C8B-B14F-4D97-AF65-F5344CB8AC3E}">
        <p14:creationId xmlns:p14="http://schemas.microsoft.com/office/powerpoint/2010/main" val="398224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marL="342900" indent="-342900" algn="ctr" rtl="0"/>
            <a:r>
              <a:rPr lang="en-US" dirty="0"/>
              <a:t>from the bench to the FIELD</a:t>
            </a:r>
            <a:br>
              <a:rPr lang="en-US" dirty="0"/>
            </a:br>
            <a:r>
              <a:rPr lang="en-US" dirty="0"/>
              <a:t>using real Water samples</a:t>
            </a:r>
            <a:endParaRPr lang="en-GB" dirty="0"/>
          </a:p>
        </p:txBody>
      </p:sp>
      <p:sp>
        <p:nvSpPr>
          <p:cNvPr id="4" name="מציין מיקום תוכן 3"/>
          <p:cNvSpPr>
            <a:spLocks noGrp="1"/>
          </p:cNvSpPr>
          <p:nvPr>
            <p:ph sz="half" idx="1"/>
          </p:nvPr>
        </p:nvSpPr>
        <p:spPr>
          <a:xfrm>
            <a:off x="190500" y="2228003"/>
            <a:ext cx="8705849" cy="4449022"/>
          </a:xfrm>
        </p:spPr>
        <p:txBody>
          <a:bodyPr>
            <a:normAutofit/>
          </a:bodyPr>
          <a:lstStyle/>
          <a:p>
            <a:pPr algn="l" rtl="0"/>
            <a:r>
              <a:rPr lang="en-US" sz="2400" dirty="0"/>
              <a:t>We received groundwater samples from the north</a:t>
            </a:r>
          </a:p>
          <a:p>
            <a:pPr algn="l" rtl="0"/>
            <a:r>
              <a:rPr lang="en-US" sz="2400" b="1" u="sng" dirty="0"/>
              <a:t>150</a:t>
            </a:r>
            <a:r>
              <a:rPr lang="en-US" sz="2400" b="1" dirty="0"/>
              <a:t> </a:t>
            </a:r>
            <a:r>
              <a:rPr lang="en-US" sz="2400" dirty="0"/>
              <a:t>samples over 9 months</a:t>
            </a:r>
          </a:p>
          <a:p>
            <a:pPr algn="l" rtl="0"/>
            <a:r>
              <a:rPr lang="en-US" sz="2400" dirty="0"/>
              <a:t>Samples were sent to a service lab for standard tests:</a:t>
            </a:r>
          </a:p>
          <a:p>
            <a:pPr lvl="1" algn="l" rtl="0"/>
            <a:r>
              <a:rPr lang="en-US" sz="2000" dirty="0"/>
              <a:t>Total count (heterotrophic bacteria)</a:t>
            </a:r>
          </a:p>
          <a:p>
            <a:pPr lvl="1" algn="l" rtl="0"/>
            <a:r>
              <a:rPr lang="en-US" sz="2000" dirty="0"/>
              <a:t>Total coliforms, fecal coliforms and fecal streptococci</a:t>
            </a:r>
          </a:p>
          <a:p>
            <a:pPr algn="l" rtl="0"/>
            <a:r>
              <a:rPr lang="en-US" sz="2400" dirty="0"/>
              <a:t>Samples were scanned for fluorescence in our lab</a:t>
            </a:r>
          </a:p>
          <a:p>
            <a:pPr algn="l" rtl="0"/>
            <a:r>
              <a:rPr lang="en-US" sz="2400" dirty="0"/>
              <a:t>Heterotrophic plate count of over 1,000 CFU/ml is an indicator for contamination</a:t>
            </a:r>
          </a:p>
        </p:txBody>
      </p:sp>
      <p:pic>
        <p:nvPicPr>
          <p:cNvPr id="6" name="Picture 1"/>
          <p:cNvPicPr>
            <a:picLocks noGrp="1" noChangeAspect="1" noChangeArrowheads="1"/>
          </p:cNvPicPr>
          <p:nvPr>
            <p:ph sz="half" idx="2"/>
          </p:nvPr>
        </p:nvPicPr>
        <p:blipFill>
          <a:blip r:embed="rId3" cstate="print"/>
          <a:stretch>
            <a:fillRect/>
          </a:stretch>
        </p:blipFill>
        <p:spPr bwMode="auto">
          <a:xfrm>
            <a:off x="8042382" y="3029871"/>
            <a:ext cx="1714286" cy="2028571"/>
          </a:xfrm>
          <a:prstGeom prst="rect">
            <a:avLst/>
          </a:prstGeom>
          <a:noFill/>
          <a:ln w="9525">
            <a:noFill/>
            <a:miter lim="800000"/>
            <a:headEnd/>
            <a:tailEnd/>
          </a:ln>
        </p:spPr>
      </p:pic>
      <p:sp>
        <p:nvSpPr>
          <p:cNvPr id="3" name="אליפסה 2"/>
          <p:cNvSpPr/>
          <p:nvPr/>
        </p:nvSpPr>
        <p:spPr>
          <a:xfrm>
            <a:off x="581193" y="3982529"/>
            <a:ext cx="4429013" cy="5905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160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fade">
                                      <p:cBhvr>
                                        <p:cTn id="33" dur="500"/>
                                        <p:tgtEl>
                                          <p:spTgt spid="4">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Summary</a:t>
            </a:r>
            <a:endParaRPr lang="en-GB" dirty="0"/>
          </a:p>
        </p:txBody>
      </p:sp>
      <p:sp>
        <p:nvSpPr>
          <p:cNvPr id="3" name="מציין מיקום תוכן 2"/>
          <p:cNvSpPr>
            <a:spLocks noGrp="1"/>
          </p:cNvSpPr>
          <p:nvPr>
            <p:ph idx="1"/>
          </p:nvPr>
        </p:nvSpPr>
        <p:spPr>
          <a:xfrm>
            <a:off x="581192" y="2180496"/>
            <a:ext cx="11029615" cy="4317123"/>
          </a:xfrm>
        </p:spPr>
        <p:txBody>
          <a:bodyPr>
            <a:normAutofit/>
          </a:bodyPr>
          <a:lstStyle/>
          <a:p>
            <a:pPr marL="342900" indent="-342900" algn="l" rtl="0">
              <a:buFont typeface="+mj-lt"/>
              <a:buAutoNum type="arabicPeriod"/>
            </a:pPr>
            <a:r>
              <a:rPr lang="en-GB" sz="2800" dirty="0">
                <a:solidFill>
                  <a:schemeClr val="tx1">
                    <a:lumMod val="95000"/>
                    <a:lumOff val="5000"/>
                  </a:schemeClr>
                </a:solidFill>
              </a:rPr>
              <a:t>Fluorescence spectroscopy can be a robust tool for detection of </a:t>
            </a:r>
            <a:r>
              <a:rPr lang="en-GB" sz="2800" i="1" dirty="0">
                <a:solidFill>
                  <a:schemeClr val="tx1">
                    <a:lumMod val="95000"/>
                    <a:lumOff val="5000"/>
                  </a:schemeClr>
                </a:solidFill>
              </a:rPr>
              <a:t>E. coli</a:t>
            </a:r>
            <a:r>
              <a:rPr lang="en-GB" sz="2800" dirty="0">
                <a:solidFill>
                  <a:schemeClr val="tx1">
                    <a:lumMod val="95000"/>
                    <a:lumOff val="5000"/>
                  </a:schemeClr>
                </a:solidFill>
              </a:rPr>
              <a:t> in a model system</a:t>
            </a:r>
          </a:p>
          <a:p>
            <a:pPr marL="342900" indent="-342900" algn="l" rtl="0">
              <a:buFont typeface="+mj-lt"/>
              <a:buAutoNum type="arabicPeriod"/>
            </a:pPr>
            <a:r>
              <a:rPr lang="en-GB" sz="2800" dirty="0">
                <a:solidFill>
                  <a:schemeClr val="tx1">
                    <a:lumMod val="95000"/>
                    <a:lumOff val="5000"/>
                  </a:schemeClr>
                </a:solidFill>
              </a:rPr>
              <a:t>No single wavelength is a good predictor</a:t>
            </a:r>
          </a:p>
          <a:p>
            <a:pPr marL="342900" indent="-342900" algn="l" rtl="0">
              <a:buFont typeface="+mj-lt"/>
              <a:buAutoNum type="arabicPeriod"/>
            </a:pPr>
            <a:r>
              <a:rPr lang="en-US" sz="2800" dirty="0">
                <a:solidFill>
                  <a:schemeClr val="tx1">
                    <a:lumMod val="95000"/>
                    <a:lumOff val="5000"/>
                  </a:schemeClr>
                </a:solidFill>
              </a:rPr>
              <a:t>Using PLS analysis on many combinations of wavelengths can is required to get high resolution results</a:t>
            </a:r>
          </a:p>
          <a:p>
            <a:pPr marL="342900" indent="-342900" algn="l" rtl="0">
              <a:buFont typeface="+mj-lt"/>
              <a:buAutoNum type="arabicPeriod"/>
            </a:pPr>
            <a:r>
              <a:rPr lang="en-US" sz="2800" dirty="0">
                <a:solidFill>
                  <a:schemeClr val="tx1">
                    <a:lumMod val="95000"/>
                    <a:lumOff val="5000"/>
                  </a:schemeClr>
                </a:solidFill>
              </a:rPr>
              <a:t>The method is applicable to real drinking water</a:t>
            </a:r>
            <a:endParaRPr lang="en-GB" sz="2800" dirty="0">
              <a:solidFill>
                <a:schemeClr val="tx1">
                  <a:lumMod val="95000"/>
                  <a:lumOff val="5000"/>
                </a:schemeClr>
              </a:solidFill>
            </a:endParaRPr>
          </a:p>
        </p:txBody>
      </p:sp>
    </p:spTree>
    <p:extLst>
      <p:ext uri="{BB962C8B-B14F-4D97-AF65-F5344CB8AC3E}">
        <p14:creationId xmlns:p14="http://schemas.microsoft.com/office/powerpoint/2010/main" val="215983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Conclusions</a:t>
            </a:r>
            <a:endParaRPr lang="en-GB" dirty="0"/>
          </a:p>
        </p:txBody>
      </p:sp>
      <p:sp>
        <p:nvSpPr>
          <p:cNvPr id="5" name="מציין מיקום תוכן 4"/>
          <p:cNvSpPr>
            <a:spLocks noGrp="1"/>
          </p:cNvSpPr>
          <p:nvPr>
            <p:ph idx="1"/>
          </p:nvPr>
        </p:nvSpPr>
        <p:spPr>
          <a:xfrm>
            <a:off x="581192" y="1932846"/>
            <a:ext cx="11029615" cy="3678303"/>
          </a:xfrm>
        </p:spPr>
        <p:txBody>
          <a:bodyPr>
            <a:normAutofit/>
          </a:bodyPr>
          <a:lstStyle/>
          <a:p>
            <a:pPr algn="l" rtl="0">
              <a:buFont typeface="Wingdings 2" panose="05020102010507070707" pitchFamily="18" charset="2"/>
              <a:buChar char=""/>
            </a:pPr>
            <a:r>
              <a:rPr lang="en-US" sz="2400" dirty="0">
                <a:solidFill>
                  <a:schemeClr val="tx1">
                    <a:lumMod val="95000"/>
                    <a:lumOff val="5000"/>
                  </a:schemeClr>
                </a:solidFill>
              </a:rPr>
              <a:t>Fluorescence spectroscopy, coupled with machine learning algorithms, can be used to detect bacteria in water.</a:t>
            </a:r>
          </a:p>
          <a:p>
            <a:pPr algn="l" rtl="0">
              <a:buFont typeface="Wingdings 2" panose="05020102010507070707" pitchFamily="18" charset="2"/>
              <a:buChar char=""/>
            </a:pPr>
            <a:r>
              <a:rPr lang="en-US" sz="2400" dirty="0">
                <a:solidFill>
                  <a:schemeClr val="tx1">
                    <a:lumMod val="95000"/>
                    <a:lumOff val="5000"/>
                  </a:schemeClr>
                </a:solidFill>
              </a:rPr>
              <a:t>The method is applicable to real drinking water</a:t>
            </a:r>
          </a:p>
          <a:p>
            <a:pPr algn="l" rtl="0">
              <a:buFont typeface="Wingdings 2" panose="05020102010507070707" pitchFamily="18" charset="2"/>
              <a:buChar char=""/>
            </a:pPr>
            <a:r>
              <a:rPr lang="en-US" sz="2400" dirty="0">
                <a:solidFill>
                  <a:schemeClr val="tx1">
                    <a:lumMod val="95000"/>
                    <a:lumOff val="5000"/>
                  </a:schemeClr>
                </a:solidFill>
              </a:rPr>
              <a:t>Detection is based on natural fluorescence of </a:t>
            </a:r>
            <a:r>
              <a:rPr lang="en-US" sz="2400" b="1" dirty="0">
                <a:solidFill>
                  <a:schemeClr val="tx1">
                    <a:lumMod val="95000"/>
                    <a:lumOff val="5000"/>
                  </a:schemeClr>
                </a:solidFill>
              </a:rPr>
              <a:t>tryptophan</a:t>
            </a:r>
            <a:r>
              <a:rPr lang="en-US" sz="2400" dirty="0">
                <a:solidFill>
                  <a:schemeClr val="tx1">
                    <a:lumMod val="95000"/>
                    <a:lumOff val="5000"/>
                  </a:schemeClr>
                </a:solidFill>
              </a:rPr>
              <a:t>, tryptophan derivatives and other (probably organic) molecules.</a:t>
            </a:r>
            <a:endParaRPr lang="en-GB" sz="2400" dirty="0">
              <a:solidFill>
                <a:schemeClr val="tx1">
                  <a:lumMod val="95000"/>
                  <a:lumOff val="5000"/>
                </a:schemeClr>
              </a:solidFill>
            </a:endParaRPr>
          </a:p>
        </p:txBody>
      </p:sp>
      <p:sp>
        <p:nvSpPr>
          <p:cNvPr id="3" name="מלבן 2"/>
          <p:cNvSpPr/>
          <p:nvPr/>
        </p:nvSpPr>
        <p:spPr>
          <a:xfrm>
            <a:off x="581192" y="5677824"/>
            <a:ext cx="11029615" cy="954107"/>
          </a:xfrm>
          <a:prstGeom prst="rect">
            <a:avLst/>
          </a:prstGeom>
        </p:spPr>
        <p:txBody>
          <a:bodyPr wrap="square">
            <a:spAutoFit/>
          </a:bodyPr>
          <a:lstStyle/>
          <a:p>
            <a:pPr algn="ctr"/>
            <a:r>
              <a:rPr lang="en-US" sz="2800" dirty="0"/>
              <a:t>It is possible to detect bacteria in concentrations of 10</a:t>
            </a:r>
            <a:r>
              <a:rPr lang="en-US" sz="2800" baseline="30000" dirty="0"/>
              <a:t>3</a:t>
            </a:r>
            <a:r>
              <a:rPr lang="en-US" sz="2800" dirty="0"/>
              <a:t> CFU/ml using quick, low resolution fluorescence spectroscopy</a:t>
            </a:r>
            <a:endParaRPr lang="he-IL" sz="2800" dirty="0"/>
          </a:p>
        </p:txBody>
      </p:sp>
    </p:spTree>
    <p:extLst>
      <p:ext uri="{BB962C8B-B14F-4D97-AF65-F5344CB8AC3E}">
        <p14:creationId xmlns:p14="http://schemas.microsoft.com/office/powerpoint/2010/main" val="356352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sz="4800" dirty="0"/>
              <a:t>Thanks</a:t>
            </a:r>
            <a:endParaRPr lang="en-GB" dirty="0"/>
          </a:p>
        </p:txBody>
      </p:sp>
      <p:sp>
        <p:nvSpPr>
          <p:cNvPr id="4" name="TextBox 3"/>
          <p:cNvSpPr txBox="1"/>
          <p:nvPr/>
        </p:nvSpPr>
        <p:spPr>
          <a:xfrm>
            <a:off x="376965" y="2165701"/>
            <a:ext cx="6024283" cy="3416320"/>
          </a:xfrm>
          <a:prstGeom prst="rect">
            <a:avLst/>
          </a:prstGeom>
          <a:noFill/>
        </p:spPr>
        <p:txBody>
          <a:bodyPr wrap="square" rtlCol="1">
            <a:spAutoFit/>
          </a:bodyPr>
          <a:lstStyle/>
          <a:p>
            <a:r>
              <a:rPr lang="en-US" sz="2400" b="1" u="sng" dirty="0" err="1"/>
              <a:t>Volcani</a:t>
            </a:r>
            <a:r>
              <a:rPr lang="en-US" sz="2400" b="1" u="sng" dirty="0"/>
              <a:t> Center</a:t>
            </a:r>
          </a:p>
          <a:p>
            <a:r>
              <a:rPr lang="en-US" sz="2400" u="sng" dirty="0"/>
              <a:t>Institute of Agricultural Engineering</a:t>
            </a:r>
          </a:p>
          <a:p>
            <a:pPr marL="285750" indent="-285750">
              <a:buFont typeface="Courier New" panose="02070309020205020404" pitchFamily="49" charset="0"/>
              <a:buChar char="o"/>
            </a:pPr>
            <a:r>
              <a:rPr lang="en-US" sz="2400" dirty="0"/>
              <a:t>Ze’ev </a:t>
            </a:r>
            <a:r>
              <a:rPr lang="en-US" sz="2400" dirty="0" err="1"/>
              <a:t>Schmilovitz</a:t>
            </a:r>
            <a:endParaRPr lang="en-US" sz="2400" dirty="0"/>
          </a:p>
          <a:p>
            <a:pPr marL="285750" indent="-285750">
              <a:buFont typeface="Courier New" panose="02070309020205020404" pitchFamily="49" charset="0"/>
              <a:buChar char="o"/>
            </a:pPr>
            <a:r>
              <a:rPr lang="en-US" sz="2400" dirty="0" err="1"/>
              <a:t>Timea</a:t>
            </a:r>
            <a:r>
              <a:rPr lang="en-US" sz="2400" dirty="0"/>
              <a:t> </a:t>
            </a:r>
            <a:r>
              <a:rPr lang="en-US" sz="2400" dirty="0" err="1"/>
              <a:t>Ignat</a:t>
            </a:r>
            <a:endParaRPr lang="en-US" sz="2400" dirty="0"/>
          </a:p>
          <a:p>
            <a:pPr marL="285750" indent="-285750">
              <a:buFont typeface="Courier New" panose="02070309020205020404" pitchFamily="49" charset="0"/>
              <a:buChar char="o"/>
            </a:pPr>
            <a:endParaRPr lang="en-US" sz="2400" dirty="0"/>
          </a:p>
          <a:p>
            <a:r>
              <a:rPr lang="en-US" sz="2400" u="sng" dirty="0"/>
              <a:t>Department of Food Quality and Safety</a:t>
            </a:r>
          </a:p>
          <a:p>
            <a:pPr marL="285750" indent="-285750">
              <a:buFont typeface="Courier New" panose="02070309020205020404" pitchFamily="49" charset="0"/>
              <a:buChar char="o"/>
            </a:pPr>
            <a:r>
              <a:rPr lang="en-US" sz="2400" dirty="0" err="1"/>
              <a:t>Shlomo</a:t>
            </a:r>
            <a:r>
              <a:rPr lang="en-US" sz="2400" dirty="0"/>
              <a:t> </a:t>
            </a:r>
            <a:r>
              <a:rPr lang="en-US" sz="2400" dirty="0" err="1"/>
              <a:t>Sela</a:t>
            </a:r>
            <a:endParaRPr lang="en-US" sz="2400" dirty="0"/>
          </a:p>
          <a:p>
            <a:pPr marL="285750" indent="-285750">
              <a:buFont typeface="Courier New" panose="02070309020205020404" pitchFamily="49" charset="0"/>
              <a:buChar char="o"/>
            </a:pPr>
            <a:r>
              <a:rPr lang="en-US" sz="2400" dirty="0" err="1"/>
              <a:t>Yulia</a:t>
            </a:r>
            <a:r>
              <a:rPr lang="en-US" sz="2400" dirty="0"/>
              <a:t> </a:t>
            </a:r>
            <a:r>
              <a:rPr lang="en-US" sz="2400" dirty="0" err="1"/>
              <a:t>Krupitzky</a:t>
            </a:r>
            <a:r>
              <a:rPr lang="en-US" sz="2400" dirty="0"/>
              <a:t> </a:t>
            </a:r>
          </a:p>
          <a:p>
            <a:pPr marL="285750" indent="-285750">
              <a:buFont typeface="Courier New" panose="02070309020205020404" pitchFamily="49" charset="0"/>
              <a:buChar char="o"/>
            </a:pPr>
            <a:r>
              <a:rPr lang="en-US" sz="2400" dirty="0"/>
              <a:t>All the </a:t>
            </a:r>
            <a:r>
              <a:rPr lang="en-US" sz="2400" dirty="0" err="1"/>
              <a:t>Sela</a:t>
            </a:r>
            <a:r>
              <a:rPr lang="en-US" sz="2400" dirty="0"/>
              <a:t> lab team </a:t>
            </a:r>
          </a:p>
        </p:txBody>
      </p:sp>
      <p:pic>
        <p:nvPicPr>
          <p:cNvPr id="1032" name="Picture 8" descr="תוצאת תמונה עבור ‪teamwork‬‏"/>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90" b="94931" l="3385" r="96462">
                        <a14:foregroundMark x1="35077" y1="51459" x2="14000" y2="72197"/>
                        <a14:foregroundMark x1="17538" y1="57143" x2="16000" y2="57911"/>
                        <a14:foregroundMark x1="56308" y1="57450" x2="43538" y2="36713"/>
                        <a14:foregroundMark x1="49846" y1="12442" x2="38308" y2="24424"/>
                        <a14:foregroundMark x1="73385" y1="19969" x2="74154" y2="21659"/>
                        <a14:foregroundMark x1="87846" y1="58679" x2="86154" y2="58679"/>
                        <a14:foregroundMark x1="69846" y1="58679" x2="68308" y2="61137"/>
                      </a14:backgroundRemoval>
                    </a14:imgEffect>
                  </a14:imgLayer>
                </a14:imgProps>
              </a:ext>
              <a:ext uri="{28A0092B-C50C-407E-A947-70E740481C1C}">
                <a14:useLocalDpi xmlns:a14="http://schemas.microsoft.com/office/drawing/2010/main" val="0"/>
              </a:ext>
            </a:extLst>
          </a:blip>
          <a:srcRect/>
          <a:stretch>
            <a:fillRect/>
          </a:stretch>
        </p:blipFill>
        <p:spPr bwMode="auto">
          <a:xfrm>
            <a:off x="8229600" y="3353171"/>
            <a:ext cx="3499447" cy="35048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499013" y="1973907"/>
            <a:ext cx="6096000" cy="3785652"/>
          </a:xfrm>
          <a:prstGeom prst="rect">
            <a:avLst/>
          </a:prstGeom>
        </p:spPr>
        <p:txBody>
          <a:bodyPr>
            <a:spAutoFit/>
          </a:bodyPr>
          <a:lstStyle/>
          <a:p>
            <a:pPr marL="285750" indent="-285750">
              <a:buFont typeface="Courier New" panose="02070309020205020404" pitchFamily="49" charset="0"/>
              <a:buChar char="o"/>
            </a:pPr>
            <a:endParaRPr lang="en-US" sz="2400" dirty="0"/>
          </a:p>
          <a:p>
            <a:r>
              <a:rPr lang="en-US" sz="2400" u="sng" dirty="0"/>
              <a:t>Department of Soil Chemistry</a:t>
            </a:r>
          </a:p>
          <a:p>
            <a:pPr marL="285750" indent="-285750">
              <a:buFont typeface="Courier New" panose="02070309020205020404" pitchFamily="49" charset="0"/>
              <a:buChar char="o"/>
            </a:pPr>
            <a:r>
              <a:rPr lang="en-US" sz="2400" dirty="0"/>
              <a:t>Mikhail </a:t>
            </a:r>
            <a:r>
              <a:rPr lang="en-US" sz="2400" dirty="0" err="1"/>
              <a:t>Borisover</a:t>
            </a:r>
            <a:endParaRPr lang="en-US" sz="2400" dirty="0"/>
          </a:p>
          <a:p>
            <a:pPr marL="285750" indent="-285750">
              <a:buFont typeface="Courier New" panose="02070309020205020404" pitchFamily="49" charset="0"/>
              <a:buChar char="o"/>
            </a:pPr>
            <a:r>
              <a:rPr lang="en-US" sz="2400" dirty="0"/>
              <a:t>Nadia </a:t>
            </a:r>
            <a:r>
              <a:rPr lang="en-US" sz="2400" dirty="0" err="1"/>
              <a:t>Buchanovsky</a:t>
            </a:r>
            <a:endParaRPr lang="en-US" sz="2400" dirty="0"/>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r>
              <a:rPr lang="en-US" sz="2400" dirty="0"/>
              <a:t>Emir </a:t>
            </a:r>
            <a:r>
              <a:rPr lang="en-US" sz="2400" dirty="0" err="1"/>
              <a:t>Haleva</a:t>
            </a:r>
            <a:endParaRPr lang="en-US" sz="2400" dirty="0"/>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r>
              <a:rPr lang="en-US" sz="2400" dirty="0"/>
              <a:t>Dalit </a:t>
            </a:r>
            <a:r>
              <a:rPr lang="en-US" sz="2400" dirty="0" err="1"/>
              <a:t>Vaizel-Ohayon</a:t>
            </a:r>
            <a:endParaRPr lang="en-US" sz="2400" dirty="0"/>
          </a:p>
        </p:txBody>
      </p:sp>
      <p:pic>
        <p:nvPicPr>
          <p:cNvPr id="1026" name="Picture 2" descr="×ª××¦××ª ×ª××× × ×¢×××¨ âªmekorotâ¬â"/>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7499" y="4485385"/>
            <a:ext cx="1720651" cy="91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05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3">
            <a:extLst>
              <a:ext uri="{FF2B5EF4-FFF2-40B4-BE49-F238E27FC236}">
                <a16:creationId xmlns:a16="http://schemas.microsoft.com/office/drawing/2014/main" id="{AAD1EB13-1BF9-40FF-8F4D-81FF9AA4F977}"/>
              </a:ext>
            </a:extLst>
          </p:cNvPr>
          <p:cNvSpPr>
            <a:spLocks noGrp="1"/>
          </p:cNvSpPr>
          <p:nvPr>
            <p:ph type="title"/>
          </p:nvPr>
        </p:nvSpPr>
        <p:spPr/>
        <p:txBody>
          <a:bodyPr/>
          <a:lstStyle/>
          <a:p>
            <a:pPr algn="ctr"/>
            <a:r>
              <a:rPr lang="en-US" dirty="0"/>
              <a:t>Findings</a:t>
            </a:r>
            <a:endParaRPr lang="he-IL" dirty="0"/>
          </a:p>
        </p:txBody>
      </p:sp>
      <p:sp>
        <p:nvSpPr>
          <p:cNvPr id="6" name="מציין מיקום תוכן 5">
            <a:extLst>
              <a:ext uri="{FF2B5EF4-FFF2-40B4-BE49-F238E27FC236}">
                <a16:creationId xmlns:a16="http://schemas.microsoft.com/office/drawing/2014/main" id="{7C0D2F8B-D29F-41A0-ACFA-34E5685F5C40}"/>
              </a:ext>
            </a:extLst>
          </p:cNvPr>
          <p:cNvSpPr>
            <a:spLocks noGrp="1"/>
          </p:cNvSpPr>
          <p:nvPr>
            <p:ph sz="half" idx="1"/>
          </p:nvPr>
        </p:nvSpPr>
        <p:spPr/>
        <p:txBody>
          <a:bodyPr>
            <a:normAutofit fontScale="55000" lnSpcReduction="20000"/>
          </a:bodyPr>
          <a:lstStyle/>
          <a:p>
            <a:pPr marL="342900" indent="-342900" algn="l" rtl="0">
              <a:buFont typeface="+mj-lt"/>
              <a:buAutoNum type="arabicPeriod"/>
            </a:pPr>
            <a:r>
              <a:rPr lang="en-US" dirty="0"/>
              <a:t>Low-resolution Raman spectroscopy yielded low detection sensitivity (≥10</a:t>
            </a:r>
            <a:r>
              <a:rPr lang="en-US" baseline="30000" dirty="0"/>
              <a:t>6</a:t>
            </a:r>
            <a:r>
              <a:rPr lang="en-US" dirty="0"/>
              <a:t> CFU/ml for </a:t>
            </a:r>
            <a:r>
              <a:rPr lang="en-US" i="1" dirty="0"/>
              <a:t>E. coli</a:t>
            </a:r>
            <a:r>
              <a:rPr lang="en-US" dirty="0"/>
              <a:t> and ≥10</a:t>
            </a:r>
            <a:r>
              <a:rPr lang="en-US" baseline="30000" dirty="0"/>
              <a:t>2</a:t>
            </a:r>
            <a:r>
              <a:rPr lang="en-US" dirty="0"/>
              <a:t> CFU/ml for </a:t>
            </a:r>
            <a:r>
              <a:rPr lang="en-US" i="1" dirty="0"/>
              <a:t>B. subtilis</a:t>
            </a:r>
            <a:r>
              <a:rPr lang="en-US" dirty="0"/>
              <a:t>)</a:t>
            </a:r>
            <a:endParaRPr lang="he-IL" dirty="0"/>
          </a:p>
          <a:p>
            <a:pPr marL="342900" indent="-342900" algn="l" rtl="0">
              <a:buFont typeface="+mj-lt"/>
              <a:buAutoNum type="arabicPeriod"/>
            </a:pPr>
            <a:r>
              <a:rPr lang="en-US" dirty="0"/>
              <a:t>For the purpose of discriminating between different species of bacteria in dense suspensions (≥10</a:t>
            </a:r>
            <a:r>
              <a:rPr lang="en-US" baseline="30000" dirty="0"/>
              <a:t>7</a:t>
            </a:r>
            <a:r>
              <a:rPr lang="en-US" dirty="0"/>
              <a:t> CFU/ml), analysis of Raman shift spectra enabled significant discrimination between </a:t>
            </a:r>
            <a:r>
              <a:rPr lang="en-US" i="1" dirty="0"/>
              <a:t>E. coli </a:t>
            </a:r>
            <a:r>
              <a:rPr lang="en-US" dirty="0"/>
              <a:t>and</a:t>
            </a:r>
            <a:r>
              <a:rPr lang="en-US" i="1" dirty="0"/>
              <a:t> B. subtilis</a:t>
            </a:r>
            <a:r>
              <a:rPr lang="en-US" dirty="0"/>
              <a:t> as well as pure water</a:t>
            </a:r>
            <a:endParaRPr lang="he-IL" dirty="0"/>
          </a:p>
          <a:p>
            <a:pPr marL="342900" indent="-342900" algn="l" rtl="0">
              <a:buFont typeface="+mj-lt"/>
              <a:buAutoNum type="arabicPeriod"/>
            </a:pPr>
            <a:r>
              <a:rPr lang="en-US" b="1" u="sng" dirty="0"/>
              <a:t>Fluorescence spectroscopy can detect bacterial presence in water quickly and accurately</a:t>
            </a:r>
            <a:endParaRPr lang="he-IL" b="1" u="sng" dirty="0"/>
          </a:p>
          <a:p>
            <a:pPr marL="342900" indent="-342900" algn="l" rtl="0">
              <a:buFont typeface="+mj-lt"/>
              <a:buAutoNum type="arabicPeriod"/>
            </a:pPr>
            <a:r>
              <a:rPr lang="en-US" dirty="0"/>
              <a:t>Extending fluorescence analysis from measuring emission at a single excitation-emission wavelength pair to emission spectrum at a certain excitation wavelength and further to use of EEM, resulted in a significant improvement of the limit of detection.</a:t>
            </a:r>
            <a:endParaRPr lang="he-IL" dirty="0"/>
          </a:p>
          <a:p>
            <a:pPr marL="342900" indent="-342900" algn="l" rtl="0">
              <a:buFont typeface="+mj-lt"/>
              <a:buAutoNum type="arabicPeriod"/>
            </a:pPr>
            <a:r>
              <a:rPr lang="en-US" b="1" u="sng" dirty="0"/>
              <a:t>A PLS-based chemometric method improved the sensitivity by several orders of magnitudes,</a:t>
            </a:r>
            <a:endParaRPr lang="he-IL" b="1" u="sng" dirty="0"/>
          </a:p>
          <a:p>
            <a:pPr marL="342900" indent="-342900" algn="l" rtl="0">
              <a:buFont typeface="+mj-lt"/>
              <a:buAutoNum type="arabicPeriod"/>
            </a:pPr>
            <a:r>
              <a:rPr lang="en-US" dirty="0"/>
              <a:t>this is the first study to measure the effect of extending the analysis from single wavelength pair to full EEM on microbial detection threshold</a:t>
            </a:r>
            <a:endParaRPr lang="he-IL" dirty="0"/>
          </a:p>
          <a:p>
            <a:pPr marL="342900" indent="-342900" algn="l" rtl="0">
              <a:buFont typeface="+mj-lt"/>
              <a:buAutoNum type="arabicPeriod"/>
            </a:pPr>
            <a:r>
              <a:rPr lang="en-US" b="1" u="sng" dirty="0"/>
              <a:t>Fluorescence was capable of detecting ≥1 CFU/100 ml of </a:t>
            </a:r>
            <a:r>
              <a:rPr lang="en-US" b="1" i="1" u="sng" dirty="0"/>
              <a:t>E. coli</a:t>
            </a:r>
            <a:r>
              <a:rPr lang="en-US" b="1" u="sng" dirty="0"/>
              <a:t> contamination in one sample out of 99.</a:t>
            </a:r>
            <a:endParaRPr lang="he-IL" b="1" u="sng" dirty="0"/>
          </a:p>
          <a:p>
            <a:pPr marL="342900" indent="-342900" algn="l" rtl="0">
              <a:buFont typeface="+mj-lt"/>
              <a:buAutoNum type="arabicPeriod"/>
            </a:pPr>
            <a:r>
              <a:rPr lang="en-US" b="1" u="sng" dirty="0"/>
              <a:t>A PLS model based on EEM data enabled detection of HPC in concentration of ≥100 CFU/ml (HPC).</a:t>
            </a:r>
            <a:endParaRPr lang="he-IL" b="1" u="sng" dirty="0"/>
          </a:p>
          <a:p>
            <a:pPr marL="342900" indent="-342900" algn="l" rtl="0">
              <a:buFont typeface="+mj-lt"/>
              <a:buAutoNum type="arabicPeriod"/>
            </a:pPr>
            <a:r>
              <a:rPr lang="en-US" dirty="0"/>
              <a:t>full EEM analysis of fluorescence data enabled differentiation between </a:t>
            </a:r>
            <a:r>
              <a:rPr lang="en-US" i="1" dirty="0"/>
              <a:t>E. coli, B. subtilis </a:t>
            </a:r>
            <a:r>
              <a:rPr lang="en-US" dirty="0"/>
              <a:t>and </a:t>
            </a:r>
            <a:r>
              <a:rPr lang="en-US" i="1" dirty="0"/>
              <a:t>P. aeruginosa</a:t>
            </a:r>
            <a:r>
              <a:rPr lang="en-US" dirty="0"/>
              <a:t>, though not as well between </a:t>
            </a:r>
            <a:r>
              <a:rPr lang="en-US" i="1" dirty="0"/>
              <a:t>P. aeruginosa</a:t>
            </a:r>
            <a:r>
              <a:rPr lang="en-US" dirty="0"/>
              <a:t> and pure water.</a:t>
            </a:r>
            <a:endParaRPr lang="he-IL" dirty="0"/>
          </a:p>
        </p:txBody>
      </p:sp>
      <p:sp>
        <p:nvSpPr>
          <p:cNvPr id="7" name="מציין מיקום תוכן 6">
            <a:extLst>
              <a:ext uri="{FF2B5EF4-FFF2-40B4-BE49-F238E27FC236}">
                <a16:creationId xmlns:a16="http://schemas.microsoft.com/office/drawing/2014/main" id="{4F7D310D-3CEF-4222-8C65-77AA734CB7D2}"/>
              </a:ext>
            </a:extLst>
          </p:cNvPr>
          <p:cNvSpPr>
            <a:spLocks noGrp="1"/>
          </p:cNvSpPr>
          <p:nvPr>
            <p:ph sz="half" idx="2"/>
          </p:nvPr>
        </p:nvSpPr>
        <p:spPr/>
        <p:txBody>
          <a:bodyPr>
            <a:normAutofit fontScale="55000" lnSpcReduction="20000"/>
          </a:bodyPr>
          <a:lstStyle/>
          <a:p>
            <a:endParaRPr lang="he-IL" dirty="0"/>
          </a:p>
        </p:txBody>
      </p:sp>
    </p:spTree>
    <p:extLst>
      <p:ext uri="{BB962C8B-B14F-4D97-AF65-F5344CB8AC3E}">
        <p14:creationId xmlns:p14="http://schemas.microsoft.com/office/powerpoint/2010/main" val="48886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l" rtl="0"/>
            <a:r>
              <a:rPr lang="en-US" dirty="0"/>
              <a:t>Industrial damage</a:t>
            </a:r>
            <a:endParaRPr lang="en-GB" dirty="0"/>
          </a:p>
        </p:txBody>
      </p:sp>
      <p:sp>
        <p:nvSpPr>
          <p:cNvPr id="3" name="מציין מיקום תוכן 2"/>
          <p:cNvSpPr>
            <a:spLocks noGrp="1"/>
          </p:cNvSpPr>
          <p:nvPr>
            <p:ph sz="half" idx="1"/>
          </p:nvPr>
        </p:nvSpPr>
        <p:spPr/>
        <p:txBody>
          <a:bodyPr>
            <a:normAutofit/>
          </a:bodyPr>
          <a:lstStyle/>
          <a:p>
            <a:pPr marL="0" indent="0" algn="l" rtl="0">
              <a:buNone/>
            </a:pPr>
            <a:r>
              <a:rPr lang="en-US" sz="3200" dirty="0">
                <a:solidFill>
                  <a:schemeClr val="tx1"/>
                </a:solidFill>
              </a:rPr>
              <a:t>Bio fouling</a:t>
            </a:r>
          </a:p>
          <a:p>
            <a:pPr lvl="1" algn="l" rtl="0"/>
            <a:r>
              <a:rPr lang="en-US" sz="2800" dirty="0">
                <a:solidFill>
                  <a:schemeClr val="tx1"/>
                </a:solidFill>
              </a:rPr>
              <a:t>Corrosion</a:t>
            </a:r>
          </a:p>
          <a:p>
            <a:pPr lvl="1" algn="l" rtl="0"/>
            <a:r>
              <a:rPr lang="en-US" sz="2800" dirty="0">
                <a:solidFill>
                  <a:schemeClr val="tx1"/>
                </a:solidFill>
              </a:rPr>
              <a:t>Blocking, flow changes</a:t>
            </a:r>
          </a:p>
          <a:p>
            <a:pPr lvl="1" algn="l" rtl="0"/>
            <a:r>
              <a:rPr lang="en-US" sz="2800" dirty="0">
                <a:solidFill>
                  <a:schemeClr val="tx1"/>
                </a:solidFill>
              </a:rPr>
              <a:t>Recurrent contamination</a:t>
            </a:r>
          </a:p>
          <a:p>
            <a:pPr lvl="1" algn="l" rtl="0"/>
            <a:endParaRPr lang="en-GB" sz="2800" dirty="0">
              <a:solidFill>
                <a:schemeClr val="tx1"/>
              </a:solidFill>
            </a:endParaRPr>
          </a:p>
        </p:txBody>
      </p:sp>
      <p:pic>
        <p:nvPicPr>
          <p:cNvPr id="4098" name="Picture 2" descr="×ª××¦××ª ×ª××× × ×¢×××¨ âªbiofilm pipeâ¬â"/>
          <p:cNvPicPr>
            <a:picLocks noGrp="1" noChangeAspect="1" noChangeArrowheads="1"/>
          </p:cNvPicPr>
          <p:nvPr>
            <p:ph sz="half" idx="2"/>
          </p:nvPr>
        </p:nvPicPr>
        <p:blipFill rotWithShape="1">
          <a:blip r:embed="rId2">
            <a:clrChange>
              <a:clrFrom>
                <a:srgbClr val="F1FFFF"/>
              </a:clrFrom>
              <a:clrTo>
                <a:srgbClr val="F1FFFF">
                  <a:alpha val="0"/>
                </a:srgbClr>
              </a:clrTo>
            </a:clrChange>
            <a:extLst>
              <a:ext uri="{BEBA8EAE-BF5A-486C-A8C5-ECC9F3942E4B}">
                <a14:imgProps xmlns:a14="http://schemas.microsoft.com/office/drawing/2010/main">
                  <a14:imgLayer r:embed="rId3">
                    <a14:imgEffect>
                      <a14:sharpenSoften amount="25000"/>
                    </a14:imgEffect>
                    <a14:imgEffect>
                      <a14:colorTemperature colorTemp="4700"/>
                    </a14:imgEffect>
                    <a14:imgEffect>
                      <a14:brightnessContrast contrast="20000"/>
                    </a14:imgEffect>
                  </a14:imgLayer>
                </a14:imgProps>
              </a:ext>
              <a:ext uri="{28A0092B-C50C-407E-A947-70E740481C1C}">
                <a14:useLocalDpi xmlns:a14="http://schemas.microsoft.com/office/drawing/2010/main" val="0"/>
              </a:ext>
            </a:extLst>
          </a:blip>
          <a:srcRect t="12111"/>
          <a:stretch/>
        </p:blipFill>
        <p:spPr bwMode="auto">
          <a:xfrm>
            <a:off x="5539399" y="2027040"/>
            <a:ext cx="6071410" cy="2902857"/>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p:cNvSpPr/>
          <p:nvPr/>
        </p:nvSpPr>
        <p:spPr>
          <a:xfrm>
            <a:off x="1525102" y="5861050"/>
            <a:ext cx="9141798" cy="584775"/>
          </a:xfrm>
          <a:prstGeom prst="rect">
            <a:avLst/>
          </a:prstGeom>
        </p:spPr>
        <p:txBody>
          <a:bodyPr wrap="none">
            <a:spAutoFit/>
          </a:bodyPr>
          <a:lstStyle/>
          <a:p>
            <a:r>
              <a:rPr lang="en-US" sz="3200" dirty="0">
                <a:effectLst>
                  <a:glow rad="228600">
                    <a:schemeClr val="accent5">
                      <a:satMod val="175000"/>
                      <a:alpha val="40000"/>
                    </a:schemeClr>
                  </a:glow>
                </a:effectLst>
              </a:rPr>
              <a:t>Early detection</a:t>
            </a:r>
            <a:r>
              <a:rPr lang="en-US" sz="3200" dirty="0"/>
              <a:t> </a:t>
            </a:r>
            <a:r>
              <a:rPr lang="en-US" sz="3200" dirty="0">
                <a:sym typeface="Wingdings" panose="05000000000000000000" pitchFamily="2" charset="2"/>
              </a:rPr>
              <a:t> Early treatment  Prevent damage</a:t>
            </a:r>
            <a:endParaRPr lang="en-US" sz="3200" dirty="0"/>
          </a:p>
        </p:txBody>
      </p:sp>
    </p:spTree>
    <p:extLst>
      <p:ext uri="{BB962C8B-B14F-4D97-AF65-F5344CB8AC3E}">
        <p14:creationId xmlns:p14="http://schemas.microsoft.com/office/powerpoint/2010/main" val="38476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rtl="0"/>
            <a:r>
              <a:rPr lang="en-US" sz="5400" dirty="0"/>
              <a:t>Questions?</a:t>
            </a:r>
            <a:endParaRPr lang="en-GB" sz="5400" dirty="0"/>
          </a:p>
        </p:txBody>
      </p:sp>
      <p:cxnSp>
        <p:nvCxnSpPr>
          <p:cNvPr id="10" name="מחבר חץ ישר 4"/>
          <p:cNvCxnSpPr/>
          <p:nvPr/>
        </p:nvCxnSpPr>
        <p:spPr>
          <a:xfrm>
            <a:off x="2230534" y="4107656"/>
            <a:ext cx="8555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6"/>
          <p:cNvCxnSpPr/>
          <p:nvPr/>
        </p:nvCxnSpPr>
        <p:spPr>
          <a:xfrm>
            <a:off x="4753741" y="4054768"/>
            <a:ext cx="154545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תוצאת תמונה עבור ‪flashlight clipart‬‏"/>
          <p:cNvPicPr>
            <a:picLocks noChangeAspect="1" noChangeArrowheads="1"/>
          </p:cNvPicPr>
          <p:nvPr/>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flipH="1">
            <a:off x="320790" y="3946019"/>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תוצאת תמונה עבור ‪glass of water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191" y="2659273"/>
            <a:ext cx="1358447" cy="25775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תוצאת תמונה עבור ‪flashlight clipart‬‏"/>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450991" y="3723929"/>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תוצאת תמונה עבור ‪flashlight clip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1192" y="3428875"/>
            <a:ext cx="1649342" cy="140362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טבלה 16"/>
          <p:cNvGraphicFramePr>
            <a:graphicFrameLocks noGrp="1"/>
          </p:cNvGraphicFramePr>
          <p:nvPr>
            <p:extLst>
              <p:ext uri="{D42A27DB-BD31-4B8C-83A1-F6EECF244321}">
                <p14:modId xmlns:p14="http://schemas.microsoft.com/office/powerpoint/2010/main" val="2597864115"/>
              </p:ext>
            </p:extLst>
          </p:nvPr>
        </p:nvGraphicFramePr>
        <p:xfrm>
          <a:off x="6530538" y="3428875"/>
          <a:ext cx="5080270" cy="1409700"/>
        </p:xfrm>
        <a:graphic>
          <a:graphicData uri="http://schemas.openxmlformats.org/drawingml/2006/table">
            <a:tbl>
              <a:tblPr>
                <a:tableStyleId>{0505E3EF-67EA-436B-97B2-0124C06EBD24}</a:tableStyleId>
              </a:tblPr>
              <a:tblGrid>
                <a:gridCol w="2032108">
                  <a:extLst>
                    <a:ext uri="{9D8B030D-6E8A-4147-A177-3AD203B41FA5}">
                      <a16:colId xmlns:a16="http://schemas.microsoft.com/office/drawing/2014/main" val="20000"/>
                    </a:ext>
                  </a:extLst>
                </a:gridCol>
                <a:gridCol w="1016054">
                  <a:extLst>
                    <a:ext uri="{9D8B030D-6E8A-4147-A177-3AD203B41FA5}">
                      <a16:colId xmlns:a16="http://schemas.microsoft.com/office/drawing/2014/main" val="20001"/>
                    </a:ext>
                  </a:extLst>
                </a:gridCol>
                <a:gridCol w="1016054">
                  <a:extLst>
                    <a:ext uri="{9D8B030D-6E8A-4147-A177-3AD203B41FA5}">
                      <a16:colId xmlns:a16="http://schemas.microsoft.com/office/drawing/2014/main" val="20002"/>
                    </a:ext>
                  </a:extLst>
                </a:gridCol>
                <a:gridCol w="1016054">
                  <a:extLst>
                    <a:ext uri="{9D8B030D-6E8A-4147-A177-3AD203B41FA5}">
                      <a16:colId xmlns:a16="http://schemas.microsoft.com/office/drawing/2014/main" val="20003"/>
                    </a:ext>
                  </a:extLst>
                </a:gridCol>
              </a:tblGrid>
              <a:tr h="190500">
                <a:tc>
                  <a:txBody>
                    <a:bodyPr/>
                    <a:lstStyle/>
                    <a:p>
                      <a:pPr algn="ctr" fontAlgn="b"/>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Training</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a:effectLst/>
                        </a:rPr>
                        <a:t>Validation</a:t>
                      </a:r>
                      <a:endParaRPr lang="en-GB"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Overall</a:t>
                      </a:r>
                      <a:endParaRPr lang="en-GB"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0"/>
                  </a:ext>
                </a:extLst>
              </a:tr>
              <a:tr h="190500">
                <a:tc>
                  <a:txBody>
                    <a:bodyPr/>
                    <a:lstStyle/>
                    <a:p>
                      <a:pPr algn="ctr" fontAlgn="b"/>
                      <a:r>
                        <a:rPr lang="en-GB" sz="1800" u="none" strike="noStrike" dirty="0">
                          <a:effectLst/>
                        </a:rPr>
                        <a:t>Detection %</a:t>
                      </a:r>
                    </a:p>
                    <a:p>
                      <a:pPr algn="ctr" fontAlgn="b"/>
                      <a:r>
                        <a:rPr lang="en-US" sz="1800" b="0" i="0" u="none" strike="noStrike" dirty="0">
                          <a:solidFill>
                            <a:srgbClr val="000000"/>
                          </a:solidFill>
                          <a:effectLst/>
                          <a:latin typeface="Calibri" panose="020F0502020204030204" pitchFamily="34" charset="0"/>
                        </a:rPr>
                        <a:t>&gt;100 CFU/ml</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100%</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99%</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99%</a:t>
                      </a:r>
                      <a:endParaRPr lang="en-GB"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1"/>
                  </a:ext>
                </a:extLst>
              </a:tr>
              <a:tr h="190500">
                <a:tc>
                  <a:txBody>
                    <a:bodyPr/>
                    <a:lstStyle/>
                    <a:p>
                      <a:pPr algn="ctr" fontAlgn="b"/>
                      <a:r>
                        <a:rPr lang="en-GB" sz="1800" u="none" strike="noStrike" dirty="0">
                          <a:effectLst/>
                        </a:rPr>
                        <a:t>False positive % (n)</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0 (0)</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2 (1)</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1 (1)</a:t>
                      </a:r>
                      <a:endParaRPr lang="en-GB"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2"/>
                  </a:ext>
                </a:extLst>
              </a:tr>
              <a:tr h="190500">
                <a:tc>
                  <a:txBody>
                    <a:bodyPr/>
                    <a:lstStyle/>
                    <a:p>
                      <a:pPr algn="ctr" fontAlgn="b"/>
                      <a:r>
                        <a:rPr lang="en-GB" sz="1800" u="none" strike="noStrike" dirty="0">
                          <a:effectLst/>
                        </a:rPr>
                        <a:t>False Negative</a:t>
                      </a:r>
                      <a:r>
                        <a:rPr lang="en-GB" sz="1800" u="none" strike="noStrike" baseline="0" dirty="0">
                          <a:effectLst/>
                        </a:rPr>
                        <a:t> % (n)</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800" b="0" i="0" u="none" strike="noStrike" dirty="0">
                          <a:solidFill>
                            <a:schemeClr val="dk1"/>
                          </a:solidFill>
                          <a:effectLst/>
                          <a:latin typeface="+mn-lt"/>
                        </a:rPr>
                        <a:t>0 </a:t>
                      </a:r>
                      <a:r>
                        <a:rPr lang="en-US" sz="1800" b="0" i="0" u="none" strike="noStrike" baseline="0" dirty="0">
                          <a:solidFill>
                            <a:schemeClr val="dk1"/>
                          </a:solidFill>
                          <a:effectLst/>
                          <a:latin typeface="+mn-lt"/>
                        </a:rPr>
                        <a:t>(0)</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0 (0)</a:t>
                      </a:r>
                      <a:endParaRPr lang="en-GB"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GB" sz="1800" u="none" strike="noStrike" dirty="0">
                          <a:effectLst/>
                        </a:rPr>
                        <a:t>0 (0)</a:t>
                      </a:r>
                      <a:endParaRPr lang="en-GB" sz="18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25589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B5E121-F20B-4D2B-8B81-08EBFA1E18EB}"/>
              </a:ext>
            </a:extLst>
          </p:cNvPr>
          <p:cNvSpPr>
            <a:spLocks noGrp="1"/>
          </p:cNvSpPr>
          <p:nvPr>
            <p:ph type="title"/>
          </p:nvPr>
        </p:nvSpPr>
        <p:spPr/>
        <p:txBody>
          <a:bodyPr/>
          <a:lstStyle/>
          <a:p>
            <a:pPr algn="ctr"/>
            <a:r>
              <a:rPr lang="en-US" dirty="0"/>
              <a:t>Raman spectra of bacteria</a:t>
            </a:r>
            <a:endParaRPr lang="he-IL" dirty="0"/>
          </a:p>
        </p:txBody>
      </p:sp>
      <p:pic>
        <p:nvPicPr>
          <p:cNvPr id="15" name="מציין מיקום תוכן 14">
            <a:extLst>
              <a:ext uri="{FF2B5EF4-FFF2-40B4-BE49-F238E27FC236}">
                <a16:creationId xmlns:a16="http://schemas.microsoft.com/office/drawing/2014/main" id="{909E0B87-8A84-454D-B1F8-3B608072EF9D}"/>
              </a:ext>
            </a:extLst>
          </p:cNvPr>
          <p:cNvPicPr>
            <a:picLocks noGrp="1" noChangeAspect="1"/>
          </p:cNvPicPr>
          <p:nvPr>
            <p:ph idx="1"/>
          </p:nvPr>
        </p:nvPicPr>
        <p:blipFill>
          <a:blip r:embed="rId3"/>
          <a:stretch>
            <a:fillRect/>
          </a:stretch>
        </p:blipFill>
        <p:spPr>
          <a:xfrm>
            <a:off x="2312066" y="2181225"/>
            <a:ext cx="7567868" cy="3678238"/>
          </a:xfrm>
          <a:prstGeom prst="rect">
            <a:avLst/>
          </a:prstGeom>
        </p:spPr>
      </p:pic>
    </p:spTree>
    <p:extLst>
      <p:ext uri="{BB962C8B-B14F-4D97-AF65-F5344CB8AC3E}">
        <p14:creationId xmlns:p14="http://schemas.microsoft.com/office/powerpoint/2010/main" val="2736009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5AAC86-691F-40D7-BACD-5C859FD545C0}"/>
              </a:ext>
            </a:extLst>
          </p:cNvPr>
          <p:cNvSpPr>
            <a:spLocks noGrp="1"/>
          </p:cNvSpPr>
          <p:nvPr>
            <p:ph type="title"/>
          </p:nvPr>
        </p:nvSpPr>
        <p:spPr/>
        <p:txBody>
          <a:bodyPr/>
          <a:lstStyle/>
          <a:p>
            <a:pPr algn="ctr"/>
            <a:r>
              <a:rPr lang="en-US" dirty="0"/>
              <a:t>Low resolution RAMAN SPECTROSCOPY</a:t>
            </a:r>
            <a:endParaRPr lang="he-IL" dirty="0"/>
          </a:p>
        </p:txBody>
      </p:sp>
      <p:sp>
        <p:nvSpPr>
          <p:cNvPr id="9" name="מציין מיקום תוכן 8">
            <a:extLst>
              <a:ext uri="{FF2B5EF4-FFF2-40B4-BE49-F238E27FC236}">
                <a16:creationId xmlns:a16="http://schemas.microsoft.com/office/drawing/2014/main" id="{892DB9C9-428F-4E6A-9276-706C6FCA89FC}"/>
              </a:ext>
            </a:extLst>
          </p:cNvPr>
          <p:cNvSpPr>
            <a:spLocks noGrp="1"/>
          </p:cNvSpPr>
          <p:nvPr>
            <p:ph sz="half" idx="2"/>
          </p:nvPr>
        </p:nvSpPr>
        <p:spPr>
          <a:xfrm>
            <a:off x="290595" y="2228003"/>
            <a:ext cx="11526267" cy="1624728"/>
          </a:xfrm>
        </p:spPr>
        <p:txBody>
          <a:bodyPr>
            <a:normAutofit fontScale="85000" lnSpcReduction="20000"/>
          </a:bodyPr>
          <a:lstStyle/>
          <a:p>
            <a:pPr marL="0" indent="0" algn="ctr" rtl="0">
              <a:lnSpc>
                <a:spcPct val="150000"/>
              </a:lnSpc>
              <a:buNone/>
            </a:pPr>
            <a:r>
              <a:rPr lang="en-US" sz="2800" dirty="0">
                <a:solidFill>
                  <a:schemeClr val="tx1"/>
                </a:solidFill>
              </a:rPr>
              <a:t>Inelastic scattering of incident radiation (laser) through interaction with vibrating molecules</a:t>
            </a:r>
          </a:p>
          <a:p>
            <a:pPr marL="0" indent="0" algn="ctr" rtl="0">
              <a:lnSpc>
                <a:spcPct val="150000"/>
              </a:lnSpc>
              <a:buNone/>
            </a:pPr>
            <a:r>
              <a:rPr lang="en-US" sz="2800" dirty="0">
                <a:solidFill>
                  <a:schemeClr val="tx1"/>
                </a:solidFill>
              </a:rPr>
              <a:t>Low Resolution = No surface enhancement or microscopes;</a:t>
            </a:r>
            <a:br>
              <a:rPr lang="en-US" sz="2800" dirty="0">
                <a:solidFill>
                  <a:schemeClr val="tx1"/>
                </a:solidFill>
              </a:rPr>
            </a:br>
            <a:r>
              <a:rPr lang="en-US" sz="2800" dirty="0">
                <a:solidFill>
                  <a:schemeClr val="tx1"/>
                </a:solidFill>
              </a:rPr>
              <a:t>direct application of laser to sample</a:t>
            </a:r>
            <a:endParaRPr lang="en-US" dirty="0">
              <a:solidFill>
                <a:schemeClr val="accent6">
                  <a:lumMod val="5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58C9C41-554B-427E-930A-F45B7176B89E}"/>
              </a:ext>
            </a:extLst>
          </p:cNvPr>
          <p:cNvPicPr>
            <a:picLocks noChangeAspect="1"/>
          </p:cNvPicPr>
          <p:nvPr/>
        </p:nvPicPr>
        <p:blipFill>
          <a:blip r:embed="rId2"/>
          <a:stretch>
            <a:fillRect/>
          </a:stretch>
        </p:blipFill>
        <p:spPr>
          <a:xfrm>
            <a:off x="705265" y="4095303"/>
            <a:ext cx="10781469" cy="2762697"/>
          </a:xfrm>
          <a:prstGeom prst="rect">
            <a:avLst/>
          </a:prstGeom>
        </p:spPr>
      </p:pic>
    </p:spTree>
    <p:extLst>
      <p:ext uri="{BB962C8B-B14F-4D97-AF65-F5344CB8AC3E}">
        <p14:creationId xmlns:p14="http://schemas.microsoft.com/office/powerpoint/2010/main" val="20212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כותרת 24">
            <a:extLst>
              <a:ext uri="{FF2B5EF4-FFF2-40B4-BE49-F238E27FC236}">
                <a16:creationId xmlns:a16="http://schemas.microsoft.com/office/drawing/2014/main" id="{F43EEC70-FFE7-41EB-8935-81FA9D6F8396}"/>
              </a:ext>
            </a:extLst>
          </p:cNvPr>
          <p:cNvSpPr>
            <a:spLocks noGrp="1"/>
          </p:cNvSpPr>
          <p:nvPr>
            <p:ph type="title"/>
          </p:nvPr>
        </p:nvSpPr>
        <p:spPr/>
        <p:txBody>
          <a:bodyPr/>
          <a:lstStyle/>
          <a:p>
            <a:pPr algn="ctr" rtl="0"/>
            <a:r>
              <a:rPr lang="en-US" dirty="0"/>
              <a:t>Detection with low resolution </a:t>
            </a:r>
            <a:r>
              <a:rPr lang="en-US" dirty="0" err="1"/>
              <a:t>raman</a:t>
            </a:r>
            <a:r>
              <a:rPr lang="en-US" dirty="0"/>
              <a:t> spectroscopy</a:t>
            </a:r>
            <a:endParaRPr lang="he-IL" dirty="0"/>
          </a:p>
        </p:txBody>
      </p:sp>
      <p:pic>
        <p:nvPicPr>
          <p:cNvPr id="28" name="Picture 237">
            <a:extLst>
              <a:ext uri="{FF2B5EF4-FFF2-40B4-BE49-F238E27FC236}">
                <a16:creationId xmlns:a16="http://schemas.microsoft.com/office/drawing/2014/main" id="{5ED29E5F-CB96-4C4A-8E92-3388ACD589B7}"/>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945332" y="1972282"/>
            <a:ext cx="5806782" cy="3860947"/>
          </a:xfrm>
          <a:prstGeom prst="rect">
            <a:avLst/>
          </a:prstGeom>
        </p:spPr>
      </p:pic>
      <p:sp>
        <p:nvSpPr>
          <p:cNvPr id="30" name="Text Box 240">
            <a:extLst>
              <a:ext uri="{FF2B5EF4-FFF2-40B4-BE49-F238E27FC236}">
                <a16:creationId xmlns:a16="http://schemas.microsoft.com/office/drawing/2014/main" id="{6FDB67E7-A0B2-4B70-8615-E7BD8AF7F76F}"/>
              </a:ext>
            </a:extLst>
          </p:cNvPr>
          <p:cNvSpPr txBox="1"/>
          <p:nvPr/>
        </p:nvSpPr>
        <p:spPr>
          <a:xfrm>
            <a:off x="2240783" y="2354120"/>
            <a:ext cx="1166774" cy="3070837"/>
          </a:xfrm>
          <a:prstGeom prst="rect">
            <a:avLst/>
          </a:prstGeom>
          <a:noFill/>
          <a:ln w="6350">
            <a:noFill/>
          </a:ln>
        </p:spPr>
        <p:txBody>
          <a:bodyPr rot="0" spcFirstLastPara="0" vert="vert270" wrap="square" lIns="91440" tIns="45720" rIns="91440" bIns="45720" numCol="1" spcCol="0" rtlCol="1" fromWordArt="0" anchor="ctr" anchorCtr="0" forceAA="0" compatLnSpc="1">
            <a:prstTxWarp prst="textNoShape">
              <a:avLst/>
            </a:prstTxWarp>
            <a:noAutofit/>
          </a:bodyPr>
          <a:lstStyle/>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Predicted Bacterial Concentration </a:t>
            </a:r>
          </a:p>
          <a:p>
            <a:pPr algn="ctr">
              <a:lnSpc>
                <a:spcPct val="150000"/>
              </a:lnSpc>
              <a:spcAft>
                <a:spcPts val="0"/>
              </a:spcAft>
            </a:pPr>
            <a:r>
              <a:rPr lang="en-US" sz="1600" b="1" dirty="0">
                <a:effectLst/>
                <a:latin typeface="Calibri Light" panose="020F0302020204030204" pitchFamily="34" charset="0"/>
                <a:ea typeface="Calibri" panose="020F0502020204030204" pitchFamily="34" charset="0"/>
                <a:cs typeface="Calibri Light" panose="020F0302020204030204" pitchFamily="34" charset="0"/>
              </a:rPr>
              <a:t>Log10[log10(CFU/ml)</a:t>
            </a:r>
          </a:p>
        </p:txBody>
      </p:sp>
      <p:sp>
        <p:nvSpPr>
          <p:cNvPr id="2" name="מלבן 1">
            <a:extLst>
              <a:ext uri="{FF2B5EF4-FFF2-40B4-BE49-F238E27FC236}">
                <a16:creationId xmlns:a16="http://schemas.microsoft.com/office/drawing/2014/main" id="{EC88C4E0-2909-49E9-81E6-788764E76941}"/>
              </a:ext>
            </a:extLst>
          </p:cNvPr>
          <p:cNvSpPr/>
          <p:nvPr/>
        </p:nvSpPr>
        <p:spPr>
          <a:xfrm>
            <a:off x="8067152" y="2093155"/>
            <a:ext cx="5257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 Box 165">
            <a:extLst>
              <a:ext uri="{FF2B5EF4-FFF2-40B4-BE49-F238E27FC236}">
                <a16:creationId xmlns:a16="http://schemas.microsoft.com/office/drawing/2014/main" id="{650D2F55-FFE2-4A03-9D80-3058FB919561}"/>
              </a:ext>
            </a:extLst>
          </p:cNvPr>
          <p:cNvSpPr txBox="1"/>
          <p:nvPr/>
        </p:nvSpPr>
        <p:spPr>
          <a:xfrm>
            <a:off x="8018054" y="185892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5" name="Text Box 165">
            <a:extLst>
              <a:ext uri="{FF2B5EF4-FFF2-40B4-BE49-F238E27FC236}">
                <a16:creationId xmlns:a16="http://schemas.microsoft.com/office/drawing/2014/main" id="{D68A8A16-4CD4-42CF-A830-B96EA84BADC2}"/>
              </a:ext>
            </a:extLst>
          </p:cNvPr>
          <p:cNvSpPr txBox="1"/>
          <p:nvPr/>
        </p:nvSpPr>
        <p:spPr>
          <a:xfrm>
            <a:off x="7493422" y="185892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6" name="Text Box 165">
            <a:extLst>
              <a:ext uri="{FF2B5EF4-FFF2-40B4-BE49-F238E27FC236}">
                <a16:creationId xmlns:a16="http://schemas.microsoft.com/office/drawing/2014/main" id="{885B1603-2ADA-4EF2-A244-62AAEA4429CE}"/>
              </a:ext>
            </a:extLst>
          </p:cNvPr>
          <p:cNvSpPr txBox="1"/>
          <p:nvPr/>
        </p:nvSpPr>
        <p:spPr>
          <a:xfrm>
            <a:off x="6969628" y="1858923"/>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7" name="מלבן 16">
            <a:extLst>
              <a:ext uri="{FF2B5EF4-FFF2-40B4-BE49-F238E27FC236}">
                <a16:creationId xmlns:a16="http://schemas.microsoft.com/office/drawing/2014/main" id="{8A27757D-74DA-4DA3-BA13-048CF4E5560C}"/>
              </a:ext>
            </a:extLst>
          </p:cNvPr>
          <p:cNvSpPr/>
          <p:nvPr/>
        </p:nvSpPr>
        <p:spPr>
          <a:xfrm>
            <a:off x="7018726" y="3937195"/>
            <a:ext cx="5257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 Box 165">
            <a:extLst>
              <a:ext uri="{FF2B5EF4-FFF2-40B4-BE49-F238E27FC236}">
                <a16:creationId xmlns:a16="http://schemas.microsoft.com/office/drawing/2014/main" id="{5EA3A0E6-7C8C-483D-A5E4-23E2D021EFC5}"/>
              </a:ext>
            </a:extLst>
          </p:cNvPr>
          <p:cNvSpPr txBox="1"/>
          <p:nvPr/>
        </p:nvSpPr>
        <p:spPr>
          <a:xfrm>
            <a:off x="6969628" y="370296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19" name="Text Box 165">
            <a:extLst>
              <a:ext uri="{FF2B5EF4-FFF2-40B4-BE49-F238E27FC236}">
                <a16:creationId xmlns:a16="http://schemas.microsoft.com/office/drawing/2014/main" id="{E21DF687-01A0-4F27-BB91-BC632A12726E}"/>
              </a:ext>
            </a:extLst>
          </p:cNvPr>
          <p:cNvSpPr txBox="1"/>
          <p:nvPr/>
        </p:nvSpPr>
        <p:spPr>
          <a:xfrm>
            <a:off x="6444996" y="370296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0" name="Text Box 165">
            <a:extLst>
              <a:ext uri="{FF2B5EF4-FFF2-40B4-BE49-F238E27FC236}">
                <a16:creationId xmlns:a16="http://schemas.microsoft.com/office/drawing/2014/main" id="{F5BECB50-BB94-4F30-A6E3-91BD4596B7D9}"/>
              </a:ext>
            </a:extLst>
          </p:cNvPr>
          <p:cNvSpPr txBox="1"/>
          <p:nvPr/>
        </p:nvSpPr>
        <p:spPr>
          <a:xfrm>
            <a:off x="5921202" y="3702963"/>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1" name="מלבן 20">
            <a:extLst>
              <a:ext uri="{FF2B5EF4-FFF2-40B4-BE49-F238E27FC236}">
                <a16:creationId xmlns:a16="http://schemas.microsoft.com/office/drawing/2014/main" id="{C32D21A2-D7DF-4B4A-ACC9-0483C92D5607}"/>
              </a:ext>
            </a:extLst>
          </p:cNvPr>
          <p:cNvSpPr/>
          <p:nvPr/>
        </p:nvSpPr>
        <p:spPr>
          <a:xfrm>
            <a:off x="5560172" y="3937195"/>
            <a:ext cx="5257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 Box 165">
            <a:extLst>
              <a:ext uri="{FF2B5EF4-FFF2-40B4-BE49-F238E27FC236}">
                <a16:creationId xmlns:a16="http://schemas.microsoft.com/office/drawing/2014/main" id="{BA9FBC0A-2EE3-4C17-A7CA-BA377485F331}"/>
              </a:ext>
            </a:extLst>
          </p:cNvPr>
          <p:cNvSpPr txBox="1"/>
          <p:nvPr/>
        </p:nvSpPr>
        <p:spPr>
          <a:xfrm>
            <a:off x="5511074" y="370296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3" name="Text Box 165">
            <a:extLst>
              <a:ext uri="{FF2B5EF4-FFF2-40B4-BE49-F238E27FC236}">
                <a16:creationId xmlns:a16="http://schemas.microsoft.com/office/drawing/2014/main" id="{5E16FF57-916B-4A89-B62C-DCFB29370575}"/>
              </a:ext>
            </a:extLst>
          </p:cNvPr>
          <p:cNvSpPr txBox="1"/>
          <p:nvPr/>
        </p:nvSpPr>
        <p:spPr>
          <a:xfrm>
            <a:off x="4986442" y="3702964"/>
            <a:ext cx="524632" cy="559901"/>
          </a:xfrm>
          <a:prstGeom prst="rect">
            <a:avLst/>
          </a:prstGeom>
          <a:noFill/>
          <a:ln w="6350">
            <a:noFill/>
          </a:ln>
        </p:spPr>
        <p:txBody>
          <a:bodyPr rot="0" spcFirstLastPara="0" vert="horz" wrap="none" lIns="91440" tIns="45720" rIns="91440" bIns="45720" numCol="1" spcCol="0" rtlCol="1" fromWordArt="0" anchor="t" anchorCtr="0" forceAA="0" compatLnSpc="1">
            <a:prstTxWarp prst="textNoShape">
              <a:avLst/>
            </a:prstTxWarp>
            <a:noAutofit/>
          </a:bodyPr>
          <a:lstStyle/>
          <a:p>
            <a:pPr algn="just" rtl="1"/>
            <a:r>
              <a:rPr lang="he-IL" sz="4400" b="1" dirty="0">
                <a:solidFill>
                  <a:srgbClr val="FF0000"/>
                </a:solidFill>
                <a:effectLst/>
                <a:latin typeface="David" panose="020E0502060401010101" pitchFamily="34" charset="-79"/>
                <a:ea typeface="Calibri" panose="020F0502020204030204" pitchFamily="34" charset="0"/>
                <a:cs typeface="David" panose="020E0502060401010101" pitchFamily="34" charset="-79"/>
              </a:rPr>
              <a:t>*</a:t>
            </a:r>
            <a:endParaRPr lang="en-US" sz="32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p:txBody>
      </p:sp>
      <p:sp>
        <p:nvSpPr>
          <p:cNvPr id="26" name="מלבן 25">
            <a:extLst>
              <a:ext uri="{FF2B5EF4-FFF2-40B4-BE49-F238E27FC236}">
                <a16:creationId xmlns:a16="http://schemas.microsoft.com/office/drawing/2014/main" id="{695246DD-25EE-4860-A8E5-E463FC60DC94}"/>
              </a:ext>
            </a:extLst>
          </p:cNvPr>
          <p:cNvSpPr/>
          <p:nvPr/>
        </p:nvSpPr>
        <p:spPr>
          <a:xfrm>
            <a:off x="8038344" y="3813338"/>
            <a:ext cx="52578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30605F91-E5DA-40AB-93DF-C83F106670DB}"/>
              </a:ext>
            </a:extLst>
          </p:cNvPr>
          <p:cNvSpPr txBox="1"/>
          <p:nvPr/>
        </p:nvSpPr>
        <p:spPr>
          <a:xfrm>
            <a:off x="3631097" y="2169355"/>
            <a:ext cx="1557495" cy="646331"/>
          </a:xfrm>
          <a:prstGeom prst="rect">
            <a:avLst/>
          </a:prstGeom>
          <a:noFill/>
        </p:spPr>
        <p:txBody>
          <a:bodyPr wrap="square" rtlCol="1">
            <a:spAutoFit/>
          </a:bodyPr>
          <a:lstStyle/>
          <a:p>
            <a:r>
              <a:rPr lang="en-US" i="1" dirty="0"/>
              <a:t>E. coli</a:t>
            </a:r>
          </a:p>
          <a:p>
            <a:r>
              <a:rPr lang="en-US" dirty="0"/>
              <a:t>N=197*</a:t>
            </a:r>
            <a:endParaRPr lang="he-IL" dirty="0"/>
          </a:p>
        </p:txBody>
      </p:sp>
      <p:sp>
        <p:nvSpPr>
          <p:cNvPr id="27" name="TextBox 26">
            <a:extLst>
              <a:ext uri="{FF2B5EF4-FFF2-40B4-BE49-F238E27FC236}">
                <a16:creationId xmlns:a16="http://schemas.microsoft.com/office/drawing/2014/main" id="{D5B9390E-12F5-4109-A0BF-415BD94E1AF0}"/>
              </a:ext>
            </a:extLst>
          </p:cNvPr>
          <p:cNvSpPr txBox="1"/>
          <p:nvPr/>
        </p:nvSpPr>
        <p:spPr>
          <a:xfrm>
            <a:off x="3631097" y="3870826"/>
            <a:ext cx="1557495" cy="646331"/>
          </a:xfrm>
          <a:prstGeom prst="rect">
            <a:avLst/>
          </a:prstGeom>
          <a:noFill/>
        </p:spPr>
        <p:txBody>
          <a:bodyPr wrap="square" rtlCol="1">
            <a:spAutoFit/>
          </a:bodyPr>
          <a:lstStyle/>
          <a:p>
            <a:r>
              <a:rPr lang="en-US" i="1" dirty="0"/>
              <a:t>B. subtilis</a:t>
            </a:r>
          </a:p>
          <a:p>
            <a:r>
              <a:rPr lang="en-US" dirty="0"/>
              <a:t>N=74*</a:t>
            </a:r>
            <a:endParaRPr lang="he-IL" dirty="0"/>
          </a:p>
        </p:txBody>
      </p:sp>
      <p:sp>
        <p:nvSpPr>
          <p:cNvPr id="31" name="TextBox 30">
            <a:extLst>
              <a:ext uri="{FF2B5EF4-FFF2-40B4-BE49-F238E27FC236}">
                <a16:creationId xmlns:a16="http://schemas.microsoft.com/office/drawing/2014/main" id="{066F49E7-9CBC-4CFD-8F90-7CC5D1C170DA}"/>
              </a:ext>
            </a:extLst>
          </p:cNvPr>
          <p:cNvSpPr txBox="1"/>
          <p:nvPr/>
        </p:nvSpPr>
        <p:spPr>
          <a:xfrm>
            <a:off x="75145" y="6469359"/>
            <a:ext cx="2870187" cy="369332"/>
          </a:xfrm>
          <a:prstGeom prst="rect">
            <a:avLst/>
          </a:prstGeom>
          <a:noFill/>
        </p:spPr>
        <p:txBody>
          <a:bodyPr wrap="square" rtlCol="1">
            <a:spAutoFit/>
          </a:bodyPr>
          <a:lstStyle/>
          <a:p>
            <a:r>
              <a:rPr lang="en-US" i="1" dirty="0"/>
              <a:t>* Only validation set is shown</a:t>
            </a:r>
            <a:endParaRPr lang="he-IL" dirty="0"/>
          </a:p>
        </p:txBody>
      </p:sp>
      <p:sp>
        <p:nvSpPr>
          <p:cNvPr id="4" name="TextBox 3">
            <a:extLst>
              <a:ext uri="{FF2B5EF4-FFF2-40B4-BE49-F238E27FC236}">
                <a16:creationId xmlns:a16="http://schemas.microsoft.com/office/drawing/2014/main" id="{EB007A11-139D-4DDD-A08E-1C37FAFDEA0D}"/>
              </a:ext>
            </a:extLst>
          </p:cNvPr>
          <p:cNvSpPr txBox="1"/>
          <p:nvPr/>
        </p:nvSpPr>
        <p:spPr>
          <a:xfrm>
            <a:off x="2488642" y="5998866"/>
            <a:ext cx="7214716" cy="369332"/>
          </a:xfrm>
          <a:prstGeom prst="rect">
            <a:avLst/>
          </a:prstGeom>
          <a:noFill/>
        </p:spPr>
        <p:txBody>
          <a:bodyPr wrap="square" rtlCol="1">
            <a:spAutoFit/>
          </a:bodyPr>
          <a:lstStyle/>
          <a:p>
            <a:r>
              <a:rPr lang="en-US" dirty="0"/>
              <a:t>We can detect both species clearly only at a concentration of 10</a:t>
            </a:r>
            <a:r>
              <a:rPr lang="en-US" baseline="30000" dirty="0"/>
              <a:t>6</a:t>
            </a:r>
            <a:r>
              <a:rPr lang="en-US" dirty="0"/>
              <a:t> CFU/ml</a:t>
            </a:r>
            <a:endParaRPr lang="he-IL" dirty="0"/>
          </a:p>
        </p:txBody>
      </p:sp>
      <p:sp>
        <p:nvSpPr>
          <p:cNvPr id="32" name="מלבן: פינה מקופלת 31">
            <a:extLst>
              <a:ext uri="{FF2B5EF4-FFF2-40B4-BE49-F238E27FC236}">
                <a16:creationId xmlns:a16="http://schemas.microsoft.com/office/drawing/2014/main" id="{3FE39441-DC87-41CC-A533-FC6471E60930}"/>
              </a:ext>
            </a:extLst>
          </p:cNvPr>
          <p:cNvSpPr/>
          <p:nvPr/>
        </p:nvSpPr>
        <p:spPr>
          <a:xfrm>
            <a:off x="90435" y="2180492"/>
            <a:ext cx="1235947" cy="167400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Maybe remove </a:t>
            </a:r>
            <a:r>
              <a:rPr lang="en-US" dirty="0" err="1">
                <a:solidFill>
                  <a:sysClr val="windowText" lastClr="000000"/>
                </a:solidFill>
              </a:rPr>
              <a:t>astrix</a:t>
            </a:r>
            <a:r>
              <a:rPr lang="en-US" dirty="0">
                <a:solidFill>
                  <a:sysClr val="windowText" lastClr="000000"/>
                </a:solidFill>
              </a:rPr>
              <a:t>?</a:t>
            </a:r>
            <a:endParaRPr lang="he-IL" dirty="0">
              <a:solidFill>
                <a:sysClr val="windowText" lastClr="000000"/>
              </a:solidFill>
            </a:endParaRPr>
          </a:p>
        </p:txBody>
      </p:sp>
    </p:spTree>
    <p:extLst>
      <p:ext uri="{BB962C8B-B14F-4D97-AF65-F5344CB8AC3E}">
        <p14:creationId xmlns:p14="http://schemas.microsoft.com/office/powerpoint/2010/main" val="2697669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כותרת 4">
            <a:extLst>
              <a:ext uri="{FF2B5EF4-FFF2-40B4-BE49-F238E27FC236}">
                <a16:creationId xmlns:a16="http://schemas.microsoft.com/office/drawing/2014/main" id="{92E85624-7D4E-4B93-8032-EB07744EC73E}"/>
              </a:ext>
            </a:extLst>
          </p:cNvPr>
          <p:cNvSpPr>
            <a:spLocks noGrp="1"/>
          </p:cNvSpPr>
          <p:nvPr>
            <p:ph type="title"/>
          </p:nvPr>
        </p:nvSpPr>
        <p:spPr/>
        <p:txBody>
          <a:bodyPr/>
          <a:lstStyle/>
          <a:p>
            <a:pPr algn="ctr"/>
            <a:r>
              <a:rPr lang="en-US" dirty="0"/>
              <a:t>Discrimination between species</a:t>
            </a:r>
            <a:endParaRPr lang="he-IL" dirty="0"/>
          </a:p>
        </p:txBody>
      </p:sp>
      <p:graphicFrame>
        <p:nvGraphicFramePr>
          <p:cNvPr id="4" name="מציין מיקום תוכן 3">
            <a:extLst>
              <a:ext uri="{FF2B5EF4-FFF2-40B4-BE49-F238E27FC236}">
                <a16:creationId xmlns:a16="http://schemas.microsoft.com/office/drawing/2014/main" id="{6B093DA5-448F-41F2-A38B-BE30635E5902}"/>
              </a:ext>
            </a:extLst>
          </p:cNvPr>
          <p:cNvGraphicFramePr>
            <a:graphicFrameLocks noGrp="1"/>
          </p:cNvGraphicFramePr>
          <p:nvPr>
            <p:ph sz="half" idx="1"/>
            <p:extLst/>
          </p:nvPr>
        </p:nvGraphicFramePr>
        <p:xfrm>
          <a:off x="581025" y="2227262"/>
          <a:ext cx="5265852" cy="3633045"/>
        </p:xfrm>
        <a:graphic>
          <a:graphicData uri="http://schemas.openxmlformats.org/drawingml/2006/table">
            <a:tbl>
              <a:tblPr firstRow="1" firstCol="1" bandRow="1">
                <a:tableStyleId>{5C22544A-7EE6-4342-B048-85BDC9FD1C3A}</a:tableStyleId>
              </a:tblPr>
              <a:tblGrid>
                <a:gridCol w="639835">
                  <a:extLst>
                    <a:ext uri="{9D8B030D-6E8A-4147-A177-3AD203B41FA5}">
                      <a16:colId xmlns:a16="http://schemas.microsoft.com/office/drawing/2014/main" val="2324798771"/>
                    </a:ext>
                  </a:extLst>
                </a:gridCol>
                <a:gridCol w="1140659">
                  <a:extLst>
                    <a:ext uri="{9D8B030D-6E8A-4147-A177-3AD203B41FA5}">
                      <a16:colId xmlns:a16="http://schemas.microsoft.com/office/drawing/2014/main" val="2587374632"/>
                    </a:ext>
                  </a:extLst>
                </a:gridCol>
                <a:gridCol w="1140659">
                  <a:extLst>
                    <a:ext uri="{9D8B030D-6E8A-4147-A177-3AD203B41FA5}">
                      <a16:colId xmlns:a16="http://schemas.microsoft.com/office/drawing/2014/main" val="632102891"/>
                    </a:ext>
                  </a:extLst>
                </a:gridCol>
                <a:gridCol w="785059">
                  <a:extLst>
                    <a:ext uri="{9D8B030D-6E8A-4147-A177-3AD203B41FA5}">
                      <a16:colId xmlns:a16="http://schemas.microsoft.com/office/drawing/2014/main" val="2406016675"/>
                    </a:ext>
                  </a:extLst>
                </a:gridCol>
                <a:gridCol w="860306">
                  <a:extLst>
                    <a:ext uri="{9D8B030D-6E8A-4147-A177-3AD203B41FA5}">
                      <a16:colId xmlns:a16="http://schemas.microsoft.com/office/drawing/2014/main" val="316093418"/>
                    </a:ext>
                  </a:extLst>
                </a:gridCol>
                <a:gridCol w="699334">
                  <a:extLst>
                    <a:ext uri="{9D8B030D-6E8A-4147-A177-3AD203B41FA5}">
                      <a16:colId xmlns:a16="http://schemas.microsoft.com/office/drawing/2014/main" val="1031645972"/>
                    </a:ext>
                  </a:extLst>
                </a:gridCol>
              </a:tblGrid>
              <a:tr h="1188770">
                <a:tc>
                  <a:txBody>
                    <a:bodyPr/>
                    <a:lstStyle/>
                    <a:p>
                      <a:pPr algn="ctr">
                        <a:lnSpc>
                          <a:spcPct val="150000"/>
                        </a:lnSpc>
                        <a:spcBef>
                          <a:spcPts val="600"/>
                        </a:spcBef>
                        <a:spcAft>
                          <a:spcPts val="0"/>
                        </a:spcAft>
                      </a:pPr>
                      <a:r>
                        <a:rPr lang="en-US" sz="1100" dirty="0">
                          <a:effectLst/>
                        </a:rPr>
                        <a:t> </a:t>
                      </a:r>
                      <a:endParaRPr lang="en-US" sz="11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tc>
                <a:tc gridSpan="5">
                  <a:txBody>
                    <a:bodyPr/>
                    <a:lstStyle/>
                    <a:p>
                      <a:pPr algn="ctr">
                        <a:lnSpc>
                          <a:spcPct val="150000"/>
                        </a:lnSpc>
                        <a:spcBef>
                          <a:spcPts val="600"/>
                        </a:spcBef>
                        <a:spcAft>
                          <a:spcPts val="0"/>
                        </a:spcAft>
                      </a:pPr>
                      <a:r>
                        <a:rPr lang="en-US" sz="2400" dirty="0">
                          <a:effectLst/>
                        </a:rPr>
                        <a:t>Prediction</a:t>
                      </a:r>
                      <a:endParaRPr lang="en-US" sz="1800" dirty="0">
                        <a:effectLst/>
                      </a:endParaRPr>
                    </a:p>
                  </a:txBody>
                  <a:tcPr marL="70267" marR="70267" marT="0" marB="0" anchor="ct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586865419"/>
                  </a:ext>
                </a:extLst>
              </a:tr>
              <a:tr h="488855">
                <a:tc rowSpan="5">
                  <a:txBody>
                    <a:bodyPr/>
                    <a:lstStyle/>
                    <a:p>
                      <a:pPr marL="71755" marR="71755" algn="ctr">
                        <a:lnSpc>
                          <a:spcPct val="150000"/>
                        </a:lnSpc>
                        <a:spcBef>
                          <a:spcPts val="600"/>
                        </a:spcBef>
                        <a:spcAft>
                          <a:spcPts val="0"/>
                        </a:spcAft>
                      </a:pPr>
                      <a:r>
                        <a:rPr lang="en-US" sz="2400" dirty="0">
                          <a:effectLst/>
                        </a:rPr>
                        <a:t>Actual</a:t>
                      </a:r>
                      <a:endParaRPr lang="en-US" sz="24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vert="vert270" anchor="ctr"/>
                </a:tc>
                <a:tc>
                  <a:txBody>
                    <a:bodyPr/>
                    <a:lstStyle/>
                    <a:p>
                      <a:pPr algn="ctr">
                        <a:lnSpc>
                          <a:spcPct val="150000"/>
                        </a:lnSpc>
                        <a:spcBef>
                          <a:spcPts val="600"/>
                        </a:spcBef>
                        <a:spcAft>
                          <a:spcPts val="0"/>
                        </a:spcAft>
                      </a:pPr>
                      <a:r>
                        <a:rPr lang="en-US" sz="2000" dirty="0">
                          <a:effectLst/>
                        </a:rPr>
                        <a:t> </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B. subtilis</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E. coli</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Water</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Total</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extLst>
                  <a:ext uri="{0D108BD9-81ED-4DB2-BD59-A6C34878D82A}">
                    <a16:rowId xmlns:a16="http://schemas.microsoft.com/office/drawing/2014/main" val="4056086238"/>
                  </a:ext>
                </a:extLst>
              </a:tr>
              <a:tr h="488855">
                <a:tc vMerge="1">
                  <a:txBody>
                    <a:bodyPr/>
                    <a:lstStyle/>
                    <a:p>
                      <a:pPr rtl="1"/>
                      <a:endParaRPr lang="he-IL"/>
                    </a:p>
                  </a:txBody>
                  <a:tcPr/>
                </a:tc>
                <a:tc>
                  <a:txBody>
                    <a:bodyPr/>
                    <a:lstStyle/>
                    <a:p>
                      <a:pPr algn="ctr">
                        <a:lnSpc>
                          <a:spcPct val="150000"/>
                        </a:lnSpc>
                        <a:spcBef>
                          <a:spcPts val="600"/>
                        </a:spcBef>
                        <a:spcAft>
                          <a:spcPts val="0"/>
                        </a:spcAft>
                      </a:pPr>
                      <a:r>
                        <a:rPr lang="en-US" sz="2000">
                          <a:effectLst/>
                        </a:rPr>
                        <a:t>B. subtilis</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18</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rgbClr val="00FF00"/>
                    </a:solidFill>
                  </a:tcPr>
                </a:tc>
                <a:tc>
                  <a:txBody>
                    <a:bodyPr/>
                    <a:lstStyle/>
                    <a:p>
                      <a:pPr algn="ctr">
                        <a:lnSpc>
                          <a:spcPct val="150000"/>
                        </a:lnSpc>
                        <a:spcBef>
                          <a:spcPts val="600"/>
                        </a:spcBef>
                        <a:spcAft>
                          <a:spcPts val="0"/>
                        </a:spcAft>
                      </a:pPr>
                      <a:r>
                        <a:rPr lang="en-US" sz="2000" dirty="0">
                          <a:effectLst/>
                        </a:rPr>
                        <a:t>0</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1</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19</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extLst>
                  <a:ext uri="{0D108BD9-81ED-4DB2-BD59-A6C34878D82A}">
                    <a16:rowId xmlns:a16="http://schemas.microsoft.com/office/drawing/2014/main" val="1974836560"/>
                  </a:ext>
                </a:extLst>
              </a:tr>
              <a:tr h="488855">
                <a:tc vMerge="1">
                  <a:txBody>
                    <a:bodyPr/>
                    <a:lstStyle/>
                    <a:p>
                      <a:pPr rtl="1"/>
                      <a:endParaRPr lang="he-IL"/>
                    </a:p>
                  </a:txBody>
                  <a:tcPr/>
                </a:tc>
                <a:tc>
                  <a:txBody>
                    <a:bodyPr/>
                    <a:lstStyle/>
                    <a:p>
                      <a:pPr algn="ctr">
                        <a:lnSpc>
                          <a:spcPct val="150000"/>
                        </a:lnSpc>
                        <a:spcBef>
                          <a:spcPts val="600"/>
                        </a:spcBef>
                        <a:spcAft>
                          <a:spcPts val="0"/>
                        </a:spcAft>
                      </a:pPr>
                      <a:r>
                        <a:rPr lang="en-US" sz="2000">
                          <a:effectLst/>
                        </a:rPr>
                        <a:t>E. coli</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0</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18</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rgbClr val="00FF00"/>
                    </a:solidFill>
                  </a:tcPr>
                </a:tc>
                <a:tc>
                  <a:txBody>
                    <a:bodyPr/>
                    <a:lstStyle/>
                    <a:p>
                      <a:pPr algn="ctr">
                        <a:lnSpc>
                          <a:spcPct val="150000"/>
                        </a:lnSpc>
                        <a:spcBef>
                          <a:spcPts val="600"/>
                        </a:spcBef>
                        <a:spcAft>
                          <a:spcPts val="0"/>
                        </a:spcAft>
                      </a:pPr>
                      <a:r>
                        <a:rPr lang="en-US" sz="2000" dirty="0">
                          <a:effectLst/>
                        </a:rPr>
                        <a:t>0</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18</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extLst>
                  <a:ext uri="{0D108BD9-81ED-4DB2-BD59-A6C34878D82A}">
                    <a16:rowId xmlns:a16="http://schemas.microsoft.com/office/drawing/2014/main" val="1406235202"/>
                  </a:ext>
                </a:extLst>
              </a:tr>
              <a:tr h="488855">
                <a:tc vMerge="1">
                  <a:txBody>
                    <a:bodyPr/>
                    <a:lstStyle/>
                    <a:p>
                      <a:pPr rtl="1"/>
                      <a:endParaRPr lang="he-IL"/>
                    </a:p>
                  </a:txBody>
                  <a:tcPr/>
                </a:tc>
                <a:tc>
                  <a:txBody>
                    <a:bodyPr/>
                    <a:lstStyle/>
                    <a:p>
                      <a:pPr algn="ctr">
                        <a:lnSpc>
                          <a:spcPct val="150000"/>
                        </a:lnSpc>
                        <a:spcBef>
                          <a:spcPts val="600"/>
                        </a:spcBef>
                        <a:spcAft>
                          <a:spcPts val="0"/>
                        </a:spcAft>
                      </a:pPr>
                      <a:r>
                        <a:rPr lang="en-US" sz="2000">
                          <a:effectLst/>
                        </a:rPr>
                        <a:t>Water</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2</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0</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28</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rgbClr val="00FF00"/>
                    </a:solidFill>
                  </a:tcPr>
                </a:tc>
                <a:tc>
                  <a:txBody>
                    <a:bodyPr/>
                    <a:lstStyle/>
                    <a:p>
                      <a:pPr algn="ctr">
                        <a:lnSpc>
                          <a:spcPct val="150000"/>
                        </a:lnSpc>
                        <a:spcBef>
                          <a:spcPts val="600"/>
                        </a:spcBef>
                        <a:spcAft>
                          <a:spcPts val="0"/>
                        </a:spcAft>
                      </a:pPr>
                      <a:r>
                        <a:rPr lang="en-US" sz="2000" dirty="0">
                          <a:effectLst/>
                        </a:rPr>
                        <a:t>30</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extLst>
                  <a:ext uri="{0D108BD9-81ED-4DB2-BD59-A6C34878D82A}">
                    <a16:rowId xmlns:a16="http://schemas.microsoft.com/office/drawing/2014/main" val="1483414698"/>
                  </a:ext>
                </a:extLst>
              </a:tr>
              <a:tr h="488855">
                <a:tc vMerge="1">
                  <a:txBody>
                    <a:bodyPr/>
                    <a:lstStyle/>
                    <a:p>
                      <a:pPr rtl="1"/>
                      <a:endParaRPr lang="he-IL"/>
                    </a:p>
                  </a:txBody>
                  <a:tcPr/>
                </a:tc>
                <a:tc>
                  <a:txBody>
                    <a:bodyPr/>
                    <a:lstStyle/>
                    <a:p>
                      <a:pPr algn="ctr">
                        <a:lnSpc>
                          <a:spcPct val="150000"/>
                        </a:lnSpc>
                        <a:spcBef>
                          <a:spcPts val="600"/>
                        </a:spcBef>
                        <a:spcAft>
                          <a:spcPts val="0"/>
                        </a:spcAft>
                      </a:pPr>
                      <a:r>
                        <a:rPr lang="en-US" sz="2000">
                          <a:effectLst/>
                        </a:rPr>
                        <a:t>Total</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a:effectLst/>
                        </a:rPr>
                        <a:t>20</a:t>
                      </a:r>
                      <a:endParaRPr lang="en-US" sz="200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18</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29</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tc>
                  <a:txBody>
                    <a:bodyPr/>
                    <a:lstStyle/>
                    <a:p>
                      <a:pPr algn="ctr">
                        <a:lnSpc>
                          <a:spcPct val="150000"/>
                        </a:lnSpc>
                        <a:spcBef>
                          <a:spcPts val="600"/>
                        </a:spcBef>
                        <a:spcAft>
                          <a:spcPts val="0"/>
                        </a:spcAft>
                      </a:pPr>
                      <a:r>
                        <a:rPr lang="en-US" sz="2000" dirty="0">
                          <a:effectLst/>
                        </a:rPr>
                        <a:t>67</a:t>
                      </a:r>
                      <a:endParaRPr lang="en-US" sz="2000" dirty="0">
                        <a:effectLst/>
                        <a:latin typeface="David" panose="020E0502060401010101" pitchFamily="34" charset="-79"/>
                        <a:ea typeface="Calibri" panose="020F0502020204030204" pitchFamily="34" charset="0"/>
                        <a:cs typeface="David" panose="020E0502060401010101" pitchFamily="34" charset="-79"/>
                      </a:endParaRPr>
                    </a:p>
                  </a:txBody>
                  <a:tcPr marL="70267" marR="70267" marT="0" marB="0" anchor="ctr">
                    <a:solidFill>
                      <a:schemeClr val="bg2"/>
                    </a:solidFill>
                  </a:tcPr>
                </a:tc>
                <a:extLst>
                  <a:ext uri="{0D108BD9-81ED-4DB2-BD59-A6C34878D82A}">
                    <a16:rowId xmlns:a16="http://schemas.microsoft.com/office/drawing/2014/main" val="1854202367"/>
                  </a:ext>
                </a:extLst>
              </a:tr>
            </a:tbl>
          </a:graphicData>
        </a:graphic>
      </p:graphicFrame>
      <p:sp>
        <p:nvSpPr>
          <p:cNvPr id="6" name="מציין מיקום תוכן 5">
            <a:extLst>
              <a:ext uri="{FF2B5EF4-FFF2-40B4-BE49-F238E27FC236}">
                <a16:creationId xmlns:a16="http://schemas.microsoft.com/office/drawing/2014/main" id="{26B2E644-0416-4A41-BF1C-54C536A20B06}"/>
              </a:ext>
            </a:extLst>
          </p:cNvPr>
          <p:cNvSpPr>
            <a:spLocks noGrp="1"/>
          </p:cNvSpPr>
          <p:nvPr>
            <p:ph sz="half" idx="2"/>
          </p:nvPr>
        </p:nvSpPr>
        <p:spPr>
          <a:xfrm>
            <a:off x="5978769" y="2228003"/>
            <a:ext cx="5632039" cy="3633047"/>
          </a:xfrm>
        </p:spPr>
        <p:txBody>
          <a:bodyPr>
            <a:normAutofit/>
          </a:bodyPr>
          <a:lstStyle/>
          <a:p>
            <a:pPr algn="l" rtl="0"/>
            <a:r>
              <a:rPr lang="en-US" sz="2000" dirty="0"/>
              <a:t>A separate prediction model was trained </a:t>
            </a:r>
          </a:p>
          <a:p>
            <a:pPr algn="l" rtl="0"/>
            <a:r>
              <a:rPr lang="en-US" sz="2000" dirty="0"/>
              <a:t>sample contains </a:t>
            </a:r>
            <a:r>
              <a:rPr lang="en-US" sz="2000" i="1" dirty="0"/>
              <a:t>E. coli, B. subtilis</a:t>
            </a:r>
            <a:r>
              <a:rPr lang="en-US" sz="2000" dirty="0"/>
              <a:t> or just water?</a:t>
            </a:r>
          </a:p>
          <a:p>
            <a:pPr algn="l" rtl="0"/>
            <a:r>
              <a:rPr lang="en-US" sz="2000" dirty="0"/>
              <a:t>Bacteria were at a concentration of 10</a:t>
            </a:r>
            <a:r>
              <a:rPr lang="en-US" sz="2000" baseline="30000" dirty="0"/>
              <a:t>6-8</a:t>
            </a:r>
            <a:r>
              <a:rPr lang="en-US" sz="2000" dirty="0"/>
              <a:t> CFU/ml</a:t>
            </a:r>
          </a:p>
          <a:p>
            <a:pPr algn="l" rtl="0"/>
            <a:r>
              <a:rPr lang="en-US" sz="2000" dirty="0"/>
              <a:t>The model made nearly perfect predictions (</a:t>
            </a:r>
            <a:r>
              <a:rPr lang="el-GR" sz="2000" dirty="0"/>
              <a:t>κ=0.93</a:t>
            </a:r>
            <a:r>
              <a:rPr lang="en-US" sz="2000" dirty="0"/>
              <a:t>)</a:t>
            </a:r>
            <a:endParaRPr lang="el-GR" sz="2000" dirty="0"/>
          </a:p>
        </p:txBody>
      </p:sp>
    </p:spTree>
    <p:extLst>
      <p:ext uri="{BB962C8B-B14F-4D97-AF65-F5344CB8AC3E}">
        <p14:creationId xmlns:p14="http://schemas.microsoft.com/office/powerpoint/2010/main" val="1394041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Hypothesis</a:t>
            </a:r>
            <a:endParaRPr lang="en-GB" dirty="0"/>
          </a:p>
        </p:txBody>
      </p:sp>
      <p:sp>
        <p:nvSpPr>
          <p:cNvPr id="3" name="מציין מיקום של מספר שקופית 2"/>
          <p:cNvSpPr>
            <a:spLocks noGrp="1"/>
          </p:cNvSpPr>
          <p:nvPr>
            <p:ph type="sldNum" sz="quarter" idx="12"/>
          </p:nvPr>
        </p:nvSpPr>
        <p:spPr/>
        <p:txBody>
          <a:bodyPr/>
          <a:lstStyle/>
          <a:p>
            <a:fld id="{4FAB73BC-B049-4115-A692-8D63A059BFB8}" type="slidenum">
              <a:rPr lang="en-US" smtClean="0"/>
              <a:t>35</a:t>
            </a:fld>
            <a:endParaRPr lang="en-US" dirty="0"/>
          </a:p>
        </p:txBody>
      </p:sp>
      <p:sp>
        <p:nvSpPr>
          <p:cNvPr id="4" name="מלבן 3"/>
          <p:cNvSpPr/>
          <p:nvPr/>
        </p:nvSpPr>
        <p:spPr>
          <a:xfrm>
            <a:off x="581192" y="4266016"/>
            <a:ext cx="11029616" cy="954107"/>
          </a:xfrm>
          <a:prstGeom prst="rect">
            <a:avLst/>
          </a:prstGeom>
        </p:spPr>
        <p:txBody>
          <a:bodyPr wrap="square">
            <a:spAutoFit/>
          </a:bodyPr>
          <a:lstStyle/>
          <a:p>
            <a:pPr algn="ctr"/>
            <a:r>
              <a:rPr lang="en-US" sz="2800" dirty="0"/>
              <a:t>It is possible to detect bacteria in concentrations of 10</a:t>
            </a:r>
            <a:r>
              <a:rPr lang="en-US" sz="2800" baseline="30000" dirty="0"/>
              <a:t>3</a:t>
            </a:r>
            <a:r>
              <a:rPr lang="en-US" sz="2800" dirty="0"/>
              <a:t> CFU/ml using Low Resolution Raman or fluorescence spectroscopy</a:t>
            </a:r>
            <a:endParaRPr lang="he-IL" sz="2800" dirty="0"/>
          </a:p>
        </p:txBody>
      </p:sp>
      <p:pic>
        <p:nvPicPr>
          <p:cNvPr id="5" name="Picture 2" descr="תוצאת תמונה עבור ‪glass of water bacteria‬‏"/>
          <p:cNvPicPr>
            <a:picLocks noChangeAspect="1" noChangeArrowheads="1"/>
          </p:cNvPicPr>
          <p:nvPr/>
        </p:nvPicPr>
        <p:blipFill rotWithShape="1">
          <a:blip r:embed="rId3">
            <a:extLst>
              <a:ext uri="{28A0092B-C50C-407E-A947-70E740481C1C}">
                <a14:useLocalDpi xmlns:a14="http://schemas.microsoft.com/office/drawing/2010/main" val="0"/>
              </a:ext>
            </a:extLst>
          </a:blip>
          <a:srcRect t="11078" b="7535"/>
          <a:stretch/>
        </p:blipFill>
        <p:spPr bwMode="auto">
          <a:xfrm>
            <a:off x="4306161" y="1818752"/>
            <a:ext cx="3579678" cy="24472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umbs Down Circle by j4p4n">
            <a:extLst>
              <a:ext uri="{FF2B5EF4-FFF2-40B4-BE49-F238E27FC236}">
                <a16:creationId xmlns:a16="http://schemas.microsoft.com/office/drawing/2014/main" id="{E9598AEE-AA1D-4B1A-A07D-754B113A5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2" y="5787621"/>
            <a:ext cx="702156" cy="702156"/>
          </a:xfrm>
          <a:prstGeom prst="rect">
            <a:avLst/>
          </a:prstGeom>
          <a:noFill/>
          <a:extLst>
            <a:ext uri="{909E8E84-426E-40DD-AFC4-6F175D3DCCD1}">
              <a14:hiddenFill xmlns:a14="http://schemas.microsoft.com/office/drawing/2010/main">
                <a:solidFill>
                  <a:srgbClr val="FFFFFF"/>
                </a:solidFill>
              </a14:hiddenFill>
            </a:ext>
          </a:extLst>
        </p:spPr>
      </p:pic>
      <p:sp>
        <p:nvSpPr>
          <p:cNvPr id="10" name="מלבן 9">
            <a:extLst>
              <a:ext uri="{FF2B5EF4-FFF2-40B4-BE49-F238E27FC236}">
                <a16:creationId xmlns:a16="http://schemas.microsoft.com/office/drawing/2014/main" id="{F8ED4748-482F-47D6-BD63-198AA574773A}"/>
              </a:ext>
            </a:extLst>
          </p:cNvPr>
          <p:cNvSpPr/>
          <p:nvPr/>
        </p:nvSpPr>
        <p:spPr>
          <a:xfrm>
            <a:off x="986010" y="5234739"/>
            <a:ext cx="10219980" cy="954107"/>
          </a:xfrm>
          <a:prstGeom prst="rect">
            <a:avLst/>
          </a:prstGeom>
        </p:spPr>
        <p:txBody>
          <a:bodyPr wrap="square">
            <a:spAutoFit/>
          </a:bodyPr>
          <a:lstStyle/>
          <a:p>
            <a:pPr algn="ctr"/>
            <a:r>
              <a:rPr lang="en-US" sz="2800" dirty="0"/>
              <a:t>Low-resolution Raman spectroscopy yielded low detection sensitivity</a:t>
            </a:r>
          </a:p>
          <a:p>
            <a:pPr algn="ctr"/>
            <a:r>
              <a:rPr lang="en-US" sz="2800" dirty="0"/>
              <a:t> (≥10</a:t>
            </a:r>
            <a:r>
              <a:rPr lang="en-US" sz="2800" baseline="30000" dirty="0"/>
              <a:t>6</a:t>
            </a:r>
            <a:r>
              <a:rPr lang="en-US" sz="2800" dirty="0"/>
              <a:t> CFU/ml for </a:t>
            </a:r>
            <a:r>
              <a:rPr lang="en-US" sz="2800" i="1" dirty="0"/>
              <a:t>E. coli</a:t>
            </a:r>
            <a:r>
              <a:rPr lang="en-US" sz="2800" dirty="0"/>
              <a:t> and ≥10</a:t>
            </a:r>
            <a:r>
              <a:rPr lang="en-US" sz="2800" baseline="30000" dirty="0"/>
              <a:t>2</a:t>
            </a:r>
            <a:r>
              <a:rPr lang="en-US" sz="2800" dirty="0"/>
              <a:t> CFU/ml for </a:t>
            </a:r>
            <a:r>
              <a:rPr lang="en-US" sz="2800" i="1" dirty="0"/>
              <a:t>B. subtilis</a:t>
            </a:r>
            <a:r>
              <a:rPr lang="en-US" sz="2800" dirty="0"/>
              <a:t>)</a:t>
            </a:r>
            <a:endParaRPr lang="he-IL" sz="4000" dirty="0"/>
          </a:p>
        </p:txBody>
      </p:sp>
      <p:sp>
        <p:nvSpPr>
          <p:cNvPr id="11" name="מלבן: פינה מקופלת 10">
            <a:extLst>
              <a:ext uri="{FF2B5EF4-FFF2-40B4-BE49-F238E27FC236}">
                <a16:creationId xmlns:a16="http://schemas.microsoft.com/office/drawing/2014/main" id="{8C47A374-D925-4EC2-A9B9-2D6FD7578DF0}"/>
              </a:ext>
            </a:extLst>
          </p:cNvPr>
          <p:cNvSpPr/>
          <p:nvPr/>
        </p:nvSpPr>
        <p:spPr>
          <a:xfrm>
            <a:off x="90435" y="2180492"/>
            <a:ext cx="1235947" cy="167400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Watch your numbers!</a:t>
            </a:r>
            <a:endParaRPr lang="he-IL" dirty="0">
              <a:solidFill>
                <a:sysClr val="windowText" lastClr="000000"/>
              </a:solidFill>
            </a:endParaRPr>
          </a:p>
        </p:txBody>
      </p:sp>
    </p:spTree>
    <p:extLst>
      <p:ext uri="{BB962C8B-B14F-4D97-AF65-F5344CB8AC3E}">
        <p14:creationId xmlns:p14="http://schemas.microsoft.com/office/powerpoint/2010/main" val="279554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Fluorescence Spectroscopy</a:t>
            </a:r>
            <a:endParaRPr lang="en-GB" dirty="0"/>
          </a:p>
        </p:txBody>
      </p:sp>
      <p:pic>
        <p:nvPicPr>
          <p:cNvPr id="2050" name="Picture 2" descr="×ª××¦××ª ×ª××× × ×¢×××¨ âªjablonsky fluorescenceâ¬â"/>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5228" y="2162174"/>
            <a:ext cx="7841544" cy="441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17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What is the molecular fingerprint?</a:t>
            </a:r>
            <a:br>
              <a:rPr lang="en-US" dirty="0"/>
            </a:br>
            <a:r>
              <a:rPr lang="en-US" i="1" dirty="0"/>
              <a:t>E. </a:t>
            </a:r>
            <a:r>
              <a:rPr lang="en-US" i="1" cap="none" dirty="0"/>
              <a:t>coli</a:t>
            </a:r>
            <a:endParaRPr lang="en-GB" i="1" cap="none" dirty="0"/>
          </a:p>
        </p:txBody>
      </p:sp>
      <p:pic>
        <p:nvPicPr>
          <p:cNvPr id="10" name="תמונה 9"/>
          <p:cNvPicPr>
            <a:picLocks noChangeAspect="1"/>
          </p:cNvPicPr>
          <p:nvPr/>
        </p:nvPicPr>
        <p:blipFill rotWithShape="1">
          <a:blip r:embed="rId2"/>
          <a:srcRect t="1835" r="19590" b="17962"/>
          <a:stretch/>
        </p:blipFill>
        <p:spPr>
          <a:xfrm>
            <a:off x="1285405" y="2038350"/>
            <a:ext cx="9621190" cy="4680000"/>
          </a:xfrm>
          <a:prstGeom prst="rect">
            <a:avLst/>
          </a:prstGeom>
        </p:spPr>
      </p:pic>
    </p:spTree>
    <p:extLst>
      <p:ext uri="{BB962C8B-B14F-4D97-AF65-F5344CB8AC3E}">
        <p14:creationId xmlns:p14="http://schemas.microsoft.com/office/powerpoint/2010/main" val="3682570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What is the molecular fingerprint?</a:t>
            </a:r>
            <a:br>
              <a:rPr lang="en-US" dirty="0"/>
            </a:br>
            <a:r>
              <a:rPr lang="en-US" i="1" cap="none" dirty="0"/>
              <a:t>Heterotrophic Bacteria</a:t>
            </a:r>
            <a:endParaRPr lang="en-GB" i="1" cap="none" dirty="0"/>
          </a:p>
        </p:txBody>
      </p:sp>
      <p:pic>
        <p:nvPicPr>
          <p:cNvPr id="5" name="תמונה 4"/>
          <p:cNvPicPr>
            <a:picLocks noChangeAspect="1"/>
          </p:cNvPicPr>
          <p:nvPr/>
        </p:nvPicPr>
        <p:blipFill rotWithShape="1">
          <a:blip r:embed="rId2"/>
          <a:srcRect t="1703" r="20114" b="19682"/>
          <a:stretch/>
        </p:blipFill>
        <p:spPr>
          <a:xfrm>
            <a:off x="1220159" y="2038350"/>
            <a:ext cx="9751682" cy="4680000"/>
          </a:xfrm>
          <a:prstGeom prst="rect">
            <a:avLst/>
          </a:prstGeom>
        </p:spPr>
      </p:pic>
    </p:spTree>
    <p:extLst>
      <p:ext uri="{BB962C8B-B14F-4D97-AF65-F5344CB8AC3E}">
        <p14:creationId xmlns:p14="http://schemas.microsoft.com/office/powerpoint/2010/main" val="1647307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What is the molecular fingerprint?</a:t>
            </a:r>
            <a:endParaRPr lang="en-GB" dirty="0"/>
          </a:p>
        </p:txBody>
      </p:sp>
      <p:sp>
        <p:nvSpPr>
          <p:cNvPr id="10" name="מציין מיקום טקסט 9"/>
          <p:cNvSpPr>
            <a:spLocks noGrp="1"/>
          </p:cNvSpPr>
          <p:nvPr>
            <p:ph type="body" idx="1"/>
          </p:nvPr>
        </p:nvSpPr>
        <p:spPr>
          <a:xfrm>
            <a:off x="887219" y="2019779"/>
            <a:ext cx="5087075" cy="354365"/>
          </a:xfrm>
        </p:spPr>
        <p:txBody>
          <a:bodyPr/>
          <a:lstStyle/>
          <a:p>
            <a:pPr algn="ctr" rtl="0"/>
            <a:r>
              <a:rPr lang="en-US" dirty="0"/>
              <a:t>Heterotrophic Bacteria</a:t>
            </a:r>
            <a:endParaRPr lang="en-GB" dirty="0"/>
          </a:p>
        </p:txBody>
      </p:sp>
      <p:pic>
        <p:nvPicPr>
          <p:cNvPr id="15" name="מציין מיקום תוכן 14"/>
          <p:cNvPicPr>
            <a:picLocks noGrp="1" noChangeAspect="1"/>
          </p:cNvPicPr>
          <p:nvPr>
            <p:ph sz="half" idx="2"/>
          </p:nvPr>
        </p:nvPicPr>
        <p:blipFill rotWithShape="1">
          <a:blip r:embed="rId3"/>
          <a:srcRect l="8325" t="1703" r="20114" b="19682"/>
          <a:stretch/>
        </p:blipFill>
        <p:spPr>
          <a:xfrm>
            <a:off x="1142999" y="2432478"/>
            <a:ext cx="4830763" cy="2883177"/>
          </a:xfrm>
          <a:prstGeom prst="rect">
            <a:avLst/>
          </a:prstGeom>
        </p:spPr>
      </p:pic>
      <p:sp>
        <p:nvSpPr>
          <p:cNvPr id="11" name="מציין מיקום טקסט 10"/>
          <p:cNvSpPr>
            <a:spLocks noGrp="1"/>
          </p:cNvSpPr>
          <p:nvPr>
            <p:ph type="body" sz="quarter" idx="3"/>
          </p:nvPr>
        </p:nvSpPr>
        <p:spPr>
          <a:xfrm>
            <a:off x="6523735" y="2019779"/>
            <a:ext cx="5087073" cy="354533"/>
          </a:xfrm>
        </p:spPr>
        <p:txBody>
          <a:bodyPr/>
          <a:lstStyle/>
          <a:p>
            <a:pPr algn="ctr" rtl="0"/>
            <a:r>
              <a:rPr lang="en-US" i="1" dirty="0"/>
              <a:t>E. coli</a:t>
            </a:r>
            <a:endParaRPr lang="en-GB" i="1" dirty="0"/>
          </a:p>
        </p:txBody>
      </p:sp>
      <p:pic>
        <p:nvPicPr>
          <p:cNvPr id="13" name="מציין מיקום תוכן 12"/>
          <p:cNvPicPr>
            <a:picLocks noGrp="1" noChangeAspect="1"/>
          </p:cNvPicPr>
          <p:nvPr>
            <p:ph sz="quarter" idx="4"/>
          </p:nvPr>
        </p:nvPicPr>
        <p:blipFill rotWithShape="1">
          <a:blip r:embed="rId4"/>
          <a:srcRect l="7693" t="1835" r="19590" b="17962"/>
          <a:stretch/>
        </p:blipFill>
        <p:spPr>
          <a:xfrm>
            <a:off x="6734175" y="2415110"/>
            <a:ext cx="4876800" cy="2918081"/>
          </a:xfrm>
          <a:prstGeom prst="rect">
            <a:avLst/>
          </a:prstGeom>
        </p:spPr>
      </p:pic>
      <p:sp>
        <p:nvSpPr>
          <p:cNvPr id="16" name="TextBox 15"/>
          <p:cNvSpPr txBox="1"/>
          <p:nvPr/>
        </p:nvSpPr>
        <p:spPr>
          <a:xfrm>
            <a:off x="1209674" y="5368689"/>
            <a:ext cx="8315325" cy="646331"/>
          </a:xfrm>
          <a:prstGeom prst="rect">
            <a:avLst/>
          </a:prstGeom>
          <a:noFill/>
        </p:spPr>
        <p:txBody>
          <a:bodyPr wrap="square" rtlCol="0">
            <a:spAutoFit/>
          </a:bodyPr>
          <a:lstStyle/>
          <a:p>
            <a:r>
              <a:rPr lang="en-US" b="1" dirty="0">
                <a:solidFill>
                  <a:srgbClr val="002060"/>
                </a:solidFill>
              </a:rPr>
              <a:t>Tryptophan-like fluorescence </a:t>
            </a:r>
            <a:r>
              <a:rPr lang="en-US" b="1" dirty="0">
                <a:solidFill>
                  <a:srgbClr val="002060"/>
                </a:solidFill>
                <a:sym typeface="Wingdings" panose="05000000000000000000" pitchFamily="2" charset="2"/>
              </a:rPr>
              <a:t> Proteins / protein derivatives*</a:t>
            </a:r>
          </a:p>
          <a:p>
            <a:r>
              <a:rPr lang="en-US" b="1" dirty="0">
                <a:solidFill>
                  <a:schemeClr val="accent6">
                    <a:lumMod val="75000"/>
                  </a:schemeClr>
                </a:solidFill>
                <a:sym typeface="Wingdings" panose="05000000000000000000" pitchFamily="2" charset="2"/>
              </a:rPr>
              <a:t>Microbial </a:t>
            </a:r>
            <a:r>
              <a:rPr lang="en-US" b="1" dirty="0" err="1">
                <a:solidFill>
                  <a:schemeClr val="accent6">
                    <a:lumMod val="75000"/>
                  </a:schemeClr>
                </a:solidFill>
                <a:sym typeface="Wingdings" panose="05000000000000000000" pitchFamily="2" charset="2"/>
              </a:rPr>
              <a:t>humic</a:t>
            </a:r>
            <a:r>
              <a:rPr lang="en-US" b="1" dirty="0">
                <a:solidFill>
                  <a:schemeClr val="accent6">
                    <a:lumMod val="75000"/>
                  </a:schemeClr>
                </a:solidFill>
                <a:sym typeface="Wingdings" panose="05000000000000000000" pitchFamily="2" charset="2"/>
              </a:rPr>
              <a:t> substances*</a:t>
            </a:r>
          </a:p>
        </p:txBody>
      </p:sp>
      <p:sp>
        <p:nvSpPr>
          <p:cNvPr id="17" name="אליפסה 16"/>
          <p:cNvSpPr/>
          <p:nvPr/>
        </p:nvSpPr>
        <p:spPr>
          <a:xfrm>
            <a:off x="3600450" y="3676338"/>
            <a:ext cx="1703070" cy="752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אליפסה 17"/>
          <p:cNvSpPr/>
          <p:nvPr/>
        </p:nvSpPr>
        <p:spPr>
          <a:xfrm>
            <a:off x="9172575" y="3781113"/>
            <a:ext cx="1881692" cy="752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אליפסה 19"/>
          <p:cNvSpPr/>
          <p:nvPr/>
        </p:nvSpPr>
        <p:spPr>
          <a:xfrm>
            <a:off x="9463087" y="4543113"/>
            <a:ext cx="666750" cy="352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אליפסה 20"/>
          <p:cNvSpPr/>
          <p:nvPr/>
        </p:nvSpPr>
        <p:spPr>
          <a:xfrm>
            <a:off x="3967162" y="4428813"/>
            <a:ext cx="666750" cy="3524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אליפסה 22"/>
          <p:cNvSpPr/>
          <p:nvPr/>
        </p:nvSpPr>
        <p:spPr>
          <a:xfrm rot="20282513">
            <a:off x="4185293" y="2609708"/>
            <a:ext cx="1961397" cy="752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אליפסה 23"/>
          <p:cNvSpPr/>
          <p:nvPr/>
        </p:nvSpPr>
        <p:spPr>
          <a:xfrm>
            <a:off x="1666874" y="4543113"/>
            <a:ext cx="1057275" cy="2889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אליפסה 24"/>
          <p:cNvSpPr/>
          <p:nvPr/>
        </p:nvSpPr>
        <p:spPr>
          <a:xfrm>
            <a:off x="7254081" y="4533588"/>
            <a:ext cx="1057275" cy="2889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אליפסה 26"/>
          <p:cNvSpPr/>
          <p:nvPr/>
        </p:nvSpPr>
        <p:spPr>
          <a:xfrm rot="20464877">
            <a:off x="9478850" y="2985995"/>
            <a:ext cx="2154128" cy="752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1209674" y="5958442"/>
            <a:ext cx="8315325" cy="369332"/>
          </a:xfrm>
          <a:prstGeom prst="rect">
            <a:avLst/>
          </a:prstGeom>
          <a:noFill/>
        </p:spPr>
        <p:txBody>
          <a:bodyPr wrap="square" rtlCol="0">
            <a:spAutoFit/>
          </a:bodyPr>
          <a:lstStyle/>
          <a:p>
            <a:r>
              <a:rPr lang="en-US" b="1" dirty="0">
                <a:solidFill>
                  <a:srgbClr val="FF0000"/>
                </a:solidFill>
              </a:rPr>
              <a:t>???</a:t>
            </a:r>
            <a:endParaRPr lang="en-US" b="1" dirty="0">
              <a:solidFill>
                <a:srgbClr val="FF0000"/>
              </a:solidFill>
              <a:sym typeface="Wingdings" panose="05000000000000000000" pitchFamily="2" charset="2"/>
            </a:endParaRPr>
          </a:p>
        </p:txBody>
      </p:sp>
      <p:sp>
        <p:nvSpPr>
          <p:cNvPr id="19" name="Rectangle 2"/>
          <p:cNvSpPr/>
          <p:nvPr/>
        </p:nvSpPr>
        <p:spPr>
          <a:xfrm>
            <a:off x="0" y="6473922"/>
            <a:ext cx="9359900" cy="369332"/>
          </a:xfrm>
          <a:prstGeom prst="rect">
            <a:avLst/>
          </a:prstGeom>
        </p:spPr>
        <p:txBody>
          <a:bodyPr wrap="square">
            <a:spAutoFit/>
          </a:bodyPr>
          <a:lstStyle/>
          <a:p>
            <a:r>
              <a:rPr lang="en-US" dirty="0"/>
              <a:t>*Yang et al.  </a:t>
            </a:r>
            <a:r>
              <a:rPr lang="en-GB" dirty="0"/>
              <a:t>Environmental Science and Pollution Research </a:t>
            </a:r>
            <a:r>
              <a:rPr lang="en-US" i="1" dirty="0"/>
              <a:t>2015;</a:t>
            </a:r>
            <a:r>
              <a:rPr lang="en-US" dirty="0"/>
              <a:t> 22: 6500-6510. </a:t>
            </a:r>
            <a:endParaRPr lang="he-IL" dirty="0"/>
          </a:p>
        </p:txBody>
      </p:sp>
      <p:sp>
        <p:nvSpPr>
          <p:cNvPr id="22" name="אליפסה 21"/>
          <p:cNvSpPr/>
          <p:nvPr/>
        </p:nvSpPr>
        <p:spPr>
          <a:xfrm>
            <a:off x="5428248" y="4709649"/>
            <a:ext cx="666750" cy="3524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348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wipe(left)">
                                      <p:cBhvr>
                                        <p:cTn id="21" dur="1000"/>
                                        <p:tgtEl>
                                          <p:spTgt spid="16">
                                            <p:txEl>
                                              <p:pRg st="0" end="0"/>
                                            </p:txEl>
                                          </p:spTgt>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xEl>
                                              <p:pRg st="1" end="1"/>
                                            </p:txEl>
                                          </p:spTgt>
                                        </p:tgtEl>
                                        <p:attrNameLst>
                                          <p:attrName>style.visibility</p:attrName>
                                        </p:attrNameLst>
                                      </p:cBhvr>
                                      <p:to>
                                        <p:strVal val="visible"/>
                                      </p:to>
                                    </p:set>
                                    <p:animEffect transition="in" filter="wipe(left)">
                                      <p:cBhvr>
                                        <p:cTn id="35" dur="1000"/>
                                        <p:tgtEl>
                                          <p:spTgt spid="16">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7" grpId="0" animBg="1"/>
      <p:bldP spid="18" grpId="0" animBg="1"/>
      <p:bldP spid="20" grpId="0" animBg="1"/>
      <p:bldP spid="21" grpId="0" animBg="1"/>
      <p:bldP spid="23" grpId="0" animBg="1"/>
      <p:bldP spid="24" grpId="0" animBg="1"/>
      <p:bldP spid="25" grpId="0" animBg="1"/>
      <p:bldP spid="27" grpId="0" animBg="1"/>
      <p:bldP spid="28" grpId="0"/>
      <p:bldP spid="19" grpId="0"/>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descr="https://classconnection.s3.amazonaws.com/808/flashcards/398808/png/1-144669F476246198C6B.png"/>
          <p:cNvPicPr>
            <a:picLocks noChangeArrowheads="1"/>
          </p:cNvPicPr>
          <p:nvPr/>
        </p:nvPicPr>
        <p:blipFill rotWithShape="1">
          <a:blip r:embed="rId2" cstate="print"/>
          <a:srcRect l="4357" t="-1379" r="-1" b="-1"/>
          <a:stretch/>
        </p:blipFill>
        <p:spPr bwMode="auto">
          <a:xfrm>
            <a:off x="6021586" y="2195978"/>
            <a:ext cx="5976000" cy="3564000"/>
          </a:xfrm>
          <a:prstGeom prst="rect">
            <a:avLst/>
          </a:prstGeom>
          <a:noFill/>
        </p:spPr>
      </p:pic>
      <p:sp>
        <p:nvSpPr>
          <p:cNvPr id="2" name="כותרת 1"/>
          <p:cNvSpPr>
            <a:spLocks noGrp="1"/>
          </p:cNvSpPr>
          <p:nvPr>
            <p:ph type="title"/>
          </p:nvPr>
        </p:nvSpPr>
        <p:spPr/>
        <p:txBody>
          <a:bodyPr/>
          <a:lstStyle/>
          <a:p>
            <a:pPr algn="l" rtl="0"/>
            <a:r>
              <a:rPr lang="en-US" dirty="0"/>
              <a:t>Post-harvest food safety</a:t>
            </a:r>
          </a:p>
        </p:txBody>
      </p:sp>
      <p:sp>
        <p:nvSpPr>
          <p:cNvPr id="4" name="מציין מיקום תוכן 3"/>
          <p:cNvSpPr>
            <a:spLocks noGrp="1"/>
          </p:cNvSpPr>
          <p:nvPr>
            <p:ph sz="half" idx="1"/>
          </p:nvPr>
        </p:nvSpPr>
        <p:spPr>
          <a:xfrm>
            <a:off x="457200" y="1849970"/>
            <a:ext cx="5638802" cy="4740444"/>
          </a:xfrm>
        </p:spPr>
        <p:txBody>
          <a:bodyPr>
            <a:noAutofit/>
          </a:bodyPr>
          <a:lstStyle/>
          <a:p>
            <a:pPr marL="0" indent="0" algn="l" rtl="0">
              <a:buNone/>
            </a:pPr>
            <a:r>
              <a:rPr lang="en-US" sz="2800" dirty="0">
                <a:solidFill>
                  <a:schemeClr val="tx1"/>
                </a:solidFill>
              </a:rPr>
              <a:t>Estimation of contaminations in PRODUCE is done using similar methods</a:t>
            </a:r>
          </a:p>
          <a:p>
            <a:pPr marL="0" indent="0" algn="l" rtl="0">
              <a:buNone/>
            </a:pPr>
            <a:r>
              <a:rPr lang="en-US" sz="2800" dirty="0">
                <a:solidFill>
                  <a:schemeClr val="tx1"/>
                </a:solidFill>
              </a:rPr>
              <a:t>Microbial contamination of water in packing / washing facilities causes CROSS-CONTAMINATION of produce (fruit, vegetables, fish etc.)</a:t>
            </a:r>
          </a:p>
        </p:txBody>
      </p:sp>
      <p:pic>
        <p:nvPicPr>
          <p:cNvPr id="1032" name="Picture 8" descr="×ª××¦××ª ×ª××× × ×¢×××¨ âªfruit washingâ¬â"/>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586" y="2176750"/>
            <a:ext cx="5976000" cy="3564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ª××¦××ª ×ª××× × ×¢×××¨ âªvegetables washing industryâ¬â"/>
          <p:cNvPicPr>
            <a:picLocks noChangeAspect="1" noChangeArrowheads="1"/>
          </p:cNvPicPr>
          <p:nvPr/>
        </p:nvPicPr>
        <p:blipFill rotWithShape="1">
          <a:blip r:embed="rId4">
            <a:extLst>
              <a:ext uri="{28A0092B-C50C-407E-A947-70E740481C1C}">
                <a14:useLocalDpi xmlns:a14="http://schemas.microsoft.com/office/drawing/2010/main" val="0"/>
              </a:ext>
            </a:extLst>
          </a:blip>
          <a:srcRect l="6989"/>
          <a:stretch/>
        </p:blipFill>
        <p:spPr bwMode="auto">
          <a:xfrm>
            <a:off x="6021586" y="2158665"/>
            <a:ext cx="5976000" cy="3743106"/>
          </a:xfrm>
          <a:prstGeom prst="rect">
            <a:avLst/>
          </a:prstGeom>
          <a:noFill/>
          <a:extLst>
            <a:ext uri="{909E8E84-426E-40DD-AFC4-6F175D3DCCD1}">
              <a14:hiddenFill xmlns:a14="http://schemas.microsoft.com/office/drawing/2010/main">
                <a:solidFill>
                  <a:srgbClr val="FFFFFF"/>
                </a:solidFill>
              </a14:hiddenFill>
            </a:ext>
          </a:extLst>
        </p:spPr>
      </p:pic>
      <p:sp>
        <p:nvSpPr>
          <p:cNvPr id="7" name="מלבן 6"/>
          <p:cNvSpPr/>
          <p:nvPr/>
        </p:nvSpPr>
        <p:spPr>
          <a:xfrm>
            <a:off x="1525102" y="6137619"/>
            <a:ext cx="9141798" cy="584775"/>
          </a:xfrm>
          <a:prstGeom prst="rect">
            <a:avLst/>
          </a:prstGeom>
        </p:spPr>
        <p:txBody>
          <a:bodyPr wrap="none">
            <a:spAutoFit/>
          </a:bodyPr>
          <a:lstStyle/>
          <a:p>
            <a:r>
              <a:rPr lang="en-US" sz="3200" dirty="0">
                <a:effectLst>
                  <a:glow rad="228600">
                    <a:schemeClr val="accent5">
                      <a:satMod val="175000"/>
                      <a:alpha val="40000"/>
                    </a:schemeClr>
                  </a:glow>
                </a:effectLst>
              </a:rPr>
              <a:t>Early detection </a:t>
            </a:r>
            <a:r>
              <a:rPr lang="en-US" sz="3200" dirty="0">
                <a:sym typeface="Wingdings" panose="05000000000000000000" pitchFamily="2" charset="2"/>
              </a:rPr>
              <a:t> Early treatment  Prevent damage</a:t>
            </a:r>
            <a:endParaRPr lang="en-US" sz="3200" dirty="0"/>
          </a:p>
        </p:txBody>
      </p:sp>
    </p:spTree>
    <p:extLst>
      <p:ext uri="{BB962C8B-B14F-4D97-AF65-F5344CB8AC3E}">
        <p14:creationId xmlns:p14="http://schemas.microsoft.com/office/powerpoint/2010/main" val="25452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fade">
                                      <p:cBhvr>
                                        <p:cTn id="20" dur="500"/>
                                        <p:tgtEl>
                                          <p:spTgt spid="1032"/>
                                        </p:tgtEl>
                                      </p:cBhvr>
                                    </p:animEffect>
                                  </p:childTnLst>
                                </p:cTn>
                              </p:par>
                            </p:childTnLst>
                          </p:cTn>
                        </p:par>
                        <p:par>
                          <p:cTn id="21" fill="hold">
                            <p:stCondLst>
                              <p:cond delay="1000"/>
                            </p:stCondLst>
                            <p:childTnLst>
                              <p:par>
                                <p:cTn id="22" presetID="10" presetClass="entr" presetSubtype="0" fill="hold" nodeType="afterEffect">
                                  <p:stCondLst>
                                    <p:cond delay="500"/>
                                  </p:stCondLst>
                                  <p:childTnLst>
                                    <p:set>
                                      <p:cBhvr>
                                        <p:cTn id="23" dur="1" fill="hold">
                                          <p:stCondLst>
                                            <p:cond delay="0"/>
                                          </p:stCondLst>
                                        </p:cTn>
                                        <p:tgtEl>
                                          <p:spTgt spid="1036"/>
                                        </p:tgtEl>
                                        <p:attrNameLst>
                                          <p:attrName>style.visibility</p:attrName>
                                        </p:attrNameLst>
                                      </p:cBhvr>
                                      <p:to>
                                        <p:strVal val="visible"/>
                                      </p:to>
                                    </p:set>
                                    <p:animEffect transition="in" filter="fade">
                                      <p:cBhvr>
                                        <p:cTn id="24" dur="500"/>
                                        <p:tgtEl>
                                          <p:spTgt spid="103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Current Methods</a:t>
            </a:r>
            <a:endParaRPr lang="en-GB" dirty="0"/>
          </a:p>
        </p:txBody>
      </p:sp>
      <p:sp>
        <p:nvSpPr>
          <p:cNvPr id="4" name="מציין מיקום תוכן 3"/>
          <p:cNvSpPr>
            <a:spLocks noGrp="1"/>
          </p:cNvSpPr>
          <p:nvPr>
            <p:ph sz="half" idx="1"/>
          </p:nvPr>
        </p:nvSpPr>
        <p:spPr>
          <a:xfrm>
            <a:off x="340659" y="1849970"/>
            <a:ext cx="6520823" cy="4740444"/>
          </a:xfrm>
        </p:spPr>
        <p:txBody>
          <a:bodyPr>
            <a:noAutofit/>
          </a:bodyPr>
          <a:lstStyle/>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Colony counting (CFU)</a:t>
            </a:r>
          </a:p>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ELISA</a:t>
            </a:r>
          </a:p>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Real-time PCR </a:t>
            </a:r>
          </a:p>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Microscopy Cell counts</a:t>
            </a:r>
          </a:p>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ATPase activity</a:t>
            </a:r>
          </a:p>
          <a:p>
            <a:pPr marL="800100" lvl="1" indent="-342900" algn="l" rtl="0">
              <a:buFont typeface="Arial" panose="020B0604020202020204" pitchFamily="34" charset="0"/>
              <a:buChar char="•"/>
            </a:pPr>
            <a:r>
              <a:rPr lang="en-US" sz="2400" dirty="0">
                <a:solidFill>
                  <a:schemeClr val="accent6">
                    <a:lumMod val="50000"/>
                  </a:schemeClr>
                </a:solidFill>
                <a:latin typeface="Arial" panose="020B0604020202020204" pitchFamily="34" charset="0"/>
                <a:cs typeface="Arial" panose="020B0604020202020204" pitchFamily="34" charset="0"/>
              </a:rPr>
              <a:t>…</a:t>
            </a:r>
          </a:p>
          <a:p>
            <a:pPr marL="457200" lvl="1" indent="0" algn="ctr" rtl="0">
              <a:buNone/>
            </a:pPr>
            <a:r>
              <a:rPr lang="en-US" sz="2400" dirty="0">
                <a:solidFill>
                  <a:schemeClr val="accent6">
                    <a:lumMod val="50000"/>
                  </a:schemeClr>
                </a:solidFill>
                <a:latin typeface="Arial" panose="020B0604020202020204" pitchFamily="34" charset="0"/>
                <a:cs typeface="Arial" panose="020B0604020202020204" pitchFamily="34" charset="0"/>
              </a:rPr>
              <a:t>There is a need for a</a:t>
            </a:r>
          </a:p>
          <a:p>
            <a:pPr marL="457200" lvl="1" indent="0" algn="ctr" rtl="0">
              <a:buNone/>
            </a:pPr>
            <a:r>
              <a:rPr lang="en-US" sz="2400" dirty="0">
                <a:solidFill>
                  <a:schemeClr val="accent6">
                    <a:lumMod val="50000"/>
                  </a:schemeClr>
                </a:solidFill>
                <a:latin typeface="Arial" panose="020B0604020202020204" pitchFamily="34" charset="0"/>
                <a:cs typeface="Arial" panose="020B0604020202020204" pitchFamily="34" charset="0"/>
              </a:rPr>
              <a:t> FAST, CHEAP, ACCURATE</a:t>
            </a:r>
          </a:p>
          <a:p>
            <a:pPr marL="457200" lvl="1" indent="0" algn="l" rtl="0">
              <a:buNone/>
            </a:pPr>
            <a:r>
              <a:rPr lang="en-US" sz="2400" dirty="0">
                <a:solidFill>
                  <a:schemeClr val="accent6">
                    <a:lumMod val="50000"/>
                  </a:schemeClr>
                </a:solidFill>
                <a:latin typeface="Arial" panose="020B0604020202020204" pitchFamily="34" charset="0"/>
                <a:cs typeface="Arial" panose="020B0604020202020204" pitchFamily="34" charset="0"/>
              </a:rPr>
              <a:t>Method for detection of bacteria in water</a:t>
            </a:r>
          </a:p>
        </p:txBody>
      </p:sp>
      <p:pic>
        <p:nvPicPr>
          <p:cNvPr id="19" name="Picture 2" descr="×ª××¦××ª ×ª××× × ×¢×××¨ âªtimewatch clipartâ¬â">
            <a:extLst>
              <a:ext uri="{FF2B5EF4-FFF2-40B4-BE49-F238E27FC236}">
                <a16:creationId xmlns:a16="http://schemas.microsoft.com/office/drawing/2014/main" id="{6754CCF7-386D-4ADE-B7BE-3BA2C31FD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155" y="2093572"/>
            <a:ext cx="1731805" cy="21605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ª××¦××ª ×ª××× × ×¢×××¨ âªcheap clipartâ¬â">
            <a:extLst>
              <a:ext uri="{FF2B5EF4-FFF2-40B4-BE49-F238E27FC236}">
                <a16:creationId xmlns:a16="http://schemas.microsoft.com/office/drawing/2014/main" id="{88741E1F-60AB-4AA2-B077-F9B9C36133E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21295" y="4557802"/>
            <a:ext cx="2158528" cy="19700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ª××¦××ª ×ª××× × ×¢×××¨ âªaccurate clipartâ¬â">
            <a:extLst>
              <a:ext uri="{FF2B5EF4-FFF2-40B4-BE49-F238E27FC236}">
                <a16:creationId xmlns:a16="http://schemas.microsoft.com/office/drawing/2014/main" id="{7D9FBC33-681F-4013-AE88-CEDABAF417DC}"/>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628002" y="2454100"/>
            <a:ext cx="3306038" cy="17660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2" name="מלבן: פינה מקופלת 21">
            <a:extLst>
              <a:ext uri="{FF2B5EF4-FFF2-40B4-BE49-F238E27FC236}">
                <a16:creationId xmlns:a16="http://schemas.microsoft.com/office/drawing/2014/main" id="{4A0DA944-5D75-47A2-B7C6-3686B1D09FF1}"/>
              </a:ext>
            </a:extLst>
          </p:cNvPr>
          <p:cNvSpPr/>
          <p:nvPr/>
        </p:nvSpPr>
        <p:spPr>
          <a:xfrm>
            <a:off x="5130122" y="3037742"/>
            <a:ext cx="1235947" cy="1674002"/>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ysClr val="windowText" lastClr="000000"/>
                </a:solidFill>
              </a:rPr>
              <a:t>UGLY!</a:t>
            </a:r>
            <a:endParaRPr lang="he-IL" dirty="0">
              <a:solidFill>
                <a:sysClr val="windowText" lastClr="000000"/>
              </a:solidFill>
            </a:endParaRPr>
          </a:p>
        </p:txBody>
      </p:sp>
    </p:spTree>
    <p:extLst>
      <p:ext uri="{BB962C8B-B14F-4D97-AF65-F5344CB8AC3E}">
        <p14:creationId xmlns:p14="http://schemas.microsoft.com/office/powerpoint/2010/main" val="2875779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Spectroscopy</a:t>
            </a:r>
            <a:endParaRPr lang="en-GB" dirty="0"/>
          </a:p>
        </p:txBody>
      </p:sp>
      <mc:AlternateContent xmlns:mc="http://schemas.openxmlformats.org/markup-compatibility/2006">
        <mc:Choice xmlns:a14="http://schemas.microsoft.com/office/drawing/2010/main" Requires="a14">
          <p:sp>
            <p:nvSpPr>
              <p:cNvPr id="15" name="TextBox 14"/>
              <p:cNvSpPr txBox="1"/>
              <p:nvPr/>
            </p:nvSpPr>
            <p:spPr>
              <a:xfrm>
                <a:off x="5003475" y="5100795"/>
                <a:ext cx="1868488" cy="8989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𝐶𝑜𝑛𝑠</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𝐸</m:t>
                          </m:r>
                        </m:num>
                        <m:den>
                          <m:r>
                            <a:rPr lang="en-US" sz="2800" b="0" i="1" smtClean="0">
                              <a:latin typeface="Cambria Math" panose="02040503050406030204" pitchFamily="18" charset="0"/>
                            </a:rPr>
                            <m:t>𝜆</m:t>
                          </m:r>
                        </m:den>
                      </m:f>
                    </m:oMath>
                  </m:oMathPara>
                </a14:m>
                <a:endParaRPr lang="en-GB" sz="2800" dirty="0"/>
              </a:p>
            </p:txBody>
          </p:sp>
        </mc:Choice>
        <mc:Fallback>
          <p:sp>
            <p:nvSpPr>
              <p:cNvPr id="15" name="TextBox 14"/>
              <p:cNvSpPr txBox="1">
                <a:spLocks noRot="1" noChangeAspect="1" noMove="1" noResize="1" noEditPoints="1" noAdjustHandles="1" noChangeArrowheads="1" noChangeShapeType="1" noTextEdit="1"/>
              </p:cNvSpPr>
              <p:nvPr/>
            </p:nvSpPr>
            <p:spPr>
              <a:xfrm>
                <a:off x="5003475" y="5100795"/>
                <a:ext cx="1868488" cy="898964"/>
              </a:xfrm>
              <a:prstGeom prst="rect">
                <a:avLst/>
              </a:prstGeom>
              <a:blipFill>
                <a:blip r:embed="rId3"/>
                <a:stretch>
                  <a:fillRect/>
                </a:stretch>
              </a:blipFill>
            </p:spPr>
            <p:txBody>
              <a:bodyPr/>
              <a:lstStyle/>
              <a:p>
                <a:r>
                  <a:rPr lang="he-IL">
                    <a:noFill/>
                  </a:rPr>
                  <a:t> </a:t>
                </a:r>
              </a:p>
            </p:txBody>
          </p:sp>
        </mc:Fallback>
      </mc:AlternateContent>
      <p:sp>
        <p:nvSpPr>
          <p:cNvPr id="6" name="TextBox 5"/>
          <p:cNvSpPr txBox="1"/>
          <p:nvPr/>
        </p:nvSpPr>
        <p:spPr>
          <a:xfrm>
            <a:off x="307571" y="6246195"/>
            <a:ext cx="11471564" cy="461665"/>
          </a:xfrm>
          <a:prstGeom prst="rect">
            <a:avLst/>
          </a:prstGeom>
          <a:noFill/>
        </p:spPr>
        <p:txBody>
          <a:bodyPr wrap="square" rtlCol="0">
            <a:spAutoFit/>
          </a:bodyPr>
          <a:lstStyle/>
          <a:p>
            <a:pPr algn="ctr"/>
            <a:r>
              <a:rPr lang="en-US" sz="2400" b="1" u="sng" dirty="0"/>
              <a:t>These phenomena are specific – meaning each molecule has a “fingerprint”</a:t>
            </a:r>
            <a:endParaRPr lang="en-GB" sz="2400" b="1" u="sng" dirty="0"/>
          </a:p>
        </p:txBody>
      </p:sp>
      <p:grpSp>
        <p:nvGrpSpPr>
          <p:cNvPr id="8" name="קבוצה 7">
            <a:extLst>
              <a:ext uri="{FF2B5EF4-FFF2-40B4-BE49-F238E27FC236}">
                <a16:creationId xmlns:a16="http://schemas.microsoft.com/office/drawing/2014/main" id="{AFFFE80E-81B3-478E-846E-18C59BAD0C19}"/>
              </a:ext>
            </a:extLst>
          </p:cNvPr>
          <p:cNvGrpSpPr/>
          <p:nvPr/>
        </p:nvGrpSpPr>
        <p:grpSpPr>
          <a:xfrm>
            <a:off x="944628" y="2425287"/>
            <a:ext cx="10302744" cy="2515947"/>
            <a:chOff x="1642944" y="2425287"/>
            <a:chExt cx="10302744" cy="2515947"/>
          </a:xfrm>
        </p:grpSpPr>
        <p:grpSp>
          <p:nvGrpSpPr>
            <p:cNvPr id="4" name="קבוצה 3">
              <a:extLst>
                <a:ext uri="{FF2B5EF4-FFF2-40B4-BE49-F238E27FC236}">
                  <a16:creationId xmlns:a16="http://schemas.microsoft.com/office/drawing/2014/main" id="{3F69AE0A-89DB-4E1D-8FFA-8DB89D4161E4}"/>
                </a:ext>
              </a:extLst>
            </p:cNvPr>
            <p:cNvGrpSpPr/>
            <p:nvPr/>
          </p:nvGrpSpPr>
          <p:grpSpPr>
            <a:xfrm>
              <a:off x="1642944" y="2425287"/>
              <a:ext cx="8906112" cy="2515947"/>
              <a:chOff x="307571" y="2425287"/>
              <a:chExt cx="8906112" cy="2515947"/>
            </a:xfrm>
          </p:grpSpPr>
          <p:cxnSp>
            <p:nvCxnSpPr>
              <p:cNvPr id="5" name="מחבר חץ ישר 4"/>
              <p:cNvCxnSpPr/>
              <p:nvPr/>
            </p:nvCxnSpPr>
            <p:spPr>
              <a:xfrm>
                <a:off x="2028825" y="4107656"/>
                <a:ext cx="1419225" cy="0"/>
              </a:xfrm>
              <a:prstGeom prst="straightConnector1">
                <a:avLst/>
              </a:prstGeom>
              <a:ln w="1016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p:cNvCxnSpPr/>
              <p:nvPr/>
            </p:nvCxnSpPr>
            <p:spPr>
              <a:xfrm>
                <a:off x="7156283" y="4034900"/>
                <a:ext cx="2057400" cy="7144"/>
              </a:xfrm>
              <a:prstGeom prst="straightConnector1">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01983" y="2425287"/>
                <a:ext cx="1809750" cy="461665"/>
              </a:xfrm>
              <a:prstGeom prst="rect">
                <a:avLst/>
              </a:prstGeom>
              <a:noFill/>
            </p:spPr>
            <p:txBody>
              <a:bodyPr wrap="square" rtlCol="0">
                <a:spAutoFit/>
              </a:bodyPr>
              <a:lstStyle/>
              <a:p>
                <a:pPr algn="ctr"/>
                <a:r>
                  <a:rPr lang="en-US" sz="2400" b="1" dirty="0">
                    <a:effectLst>
                      <a:glow rad="101600">
                        <a:srgbClr val="FFFF00">
                          <a:alpha val="60000"/>
                        </a:srgbClr>
                      </a:glow>
                    </a:effectLst>
                  </a:rPr>
                  <a:t>Excitation</a:t>
                </a:r>
                <a:endParaRPr lang="en-GB" sz="2400" b="1" dirty="0">
                  <a:effectLst>
                    <a:glow rad="101600">
                      <a:srgbClr val="FFFF00">
                        <a:alpha val="60000"/>
                      </a:srgbClr>
                    </a:glow>
                  </a:effectLst>
                </a:endParaRPr>
              </a:p>
            </p:txBody>
          </p:sp>
          <p:pic>
            <p:nvPicPr>
              <p:cNvPr id="3" name="Picture 2" descr="תוצאת תמונה עבור ‪molec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090" y="3210995"/>
                <a:ext cx="2965144" cy="1556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תוצאת תמונה עבור ‪flashlight clipart‬‏"/>
              <p:cNvPicPr>
                <a:picLocks noChangeAspect="1" noChangeArrowheads="1"/>
              </p:cNvPicPr>
              <p:nvPr/>
            </p:nvPicPr>
            <p:blipFill>
              <a:blip r:embed="rId5">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flipH="1">
                <a:off x="307571" y="3537614"/>
                <a:ext cx="1649342" cy="140362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360F8EB-82AF-4314-8768-C58E57DBB3CE}"/>
                    </a:ext>
                  </a:extLst>
                </p:cNvPr>
                <p:cNvSpPr txBox="1"/>
                <p:nvPr/>
              </p:nvSpPr>
              <p:spPr>
                <a:xfrm>
                  <a:off x="10077200" y="3711734"/>
                  <a:ext cx="186848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3600" b="0" i="0" smtClean="0">
                            <a:latin typeface="Cambria Math" panose="02040503050406030204" pitchFamily="18" charset="0"/>
                          </a:rPr>
                          <m:t>Δ</m:t>
                        </m:r>
                        <m:r>
                          <a:rPr lang="en-US" sz="3600" b="0" i="1" smtClean="0">
                            <a:latin typeface="Cambria Math" panose="02040503050406030204" pitchFamily="18" charset="0"/>
                          </a:rPr>
                          <m:t>𝐸</m:t>
                        </m:r>
                      </m:oMath>
                    </m:oMathPara>
                  </a14:m>
                  <a:endParaRPr lang="en-GB" sz="3600" dirty="0"/>
                </a:p>
              </p:txBody>
            </p:sp>
          </mc:Choice>
          <mc:Fallback>
            <p:sp>
              <p:nvSpPr>
                <p:cNvPr id="12" name="TextBox 11">
                  <a:extLst>
                    <a:ext uri="{FF2B5EF4-FFF2-40B4-BE49-F238E27FC236}">
                      <a16:creationId xmlns:a16="http://schemas.microsoft.com/office/drawing/2014/main" id="{9360F8EB-82AF-4314-8768-C58E57DBB3CE}"/>
                    </a:ext>
                  </a:extLst>
                </p:cNvPr>
                <p:cNvSpPr txBox="1">
                  <a:spLocks noRot="1" noChangeAspect="1" noMove="1" noResize="1" noEditPoints="1" noAdjustHandles="1" noChangeArrowheads="1" noChangeShapeType="1" noTextEdit="1"/>
                </p:cNvSpPr>
                <p:nvPr/>
              </p:nvSpPr>
              <p:spPr>
                <a:xfrm>
                  <a:off x="10077200" y="3711734"/>
                  <a:ext cx="1868488" cy="646331"/>
                </a:xfrm>
                <a:prstGeom prst="rect">
                  <a:avLst/>
                </a:prstGeom>
                <a:blipFill>
                  <a:blip r:embed="rId6"/>
                  <a:stretch>
                    <a:fillRect/>
                  </a:stretch>
                </a:blipFill>
              </p:spPr>
              <p:txBody>
                <a:bodyPr/>
                <a:lstStyle/>
                <a:p>
                  <a:r>
                    <a:rPr lang="he-IL">
                      <a:noFill/>
                    </a:rPr>
                    <a:t> </a:t>
                  </a:r>
                </a:p>
              </p:txBody>
            </p:sp>
          </mc:Fallback>
        </mc:AlternateContent>
      </p:grpSp>
    </p:spTree>
    <p:extLst>
      <p:ext uri="{BB962C8B-B14F-4D97-AF65-F5344CB8AC3E}">
        <p14:creationId xmlns:p14="http://schemas.microsoft.com/office/powerpoint/2010/main" val="68605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Hypothesis</a:t>
            </a:r>
            <a:endParaRPr lang="en-GB" dirty="0"/>
          </a:p>
        </p:txBody>
      </p:sp>
      <p:sp>
        <p:nvSpPr>
          <p:cNvPr id="3" name="מציין מיקום של מספר שקופית 2"/>
          <p:cNvSpPr>
            <a:spLocks noGrp="1"/>
          </p:cNvSpPr>
          <p:nvPr>
            <p:ph type="sldNum" sz="quarter" idx="12"/>
          </p:nvPr>
        </p:nvSpPr>
        <p:spPr/>
        <p:txBody>
          <a:bodyPr/>
          <a:lstStyle/>
          <a:p>
            <a:fld id="{4FAB73BC-B049-4115-A692-8D63A059BFB8}" type="slidenum">
              <a:rPr lang="en-US" smtClean="0"/>
              <a:t>7</a:t>
            </a:fld>
            <a:endParaRPr lang="en-US" dirty="0"/>
          </a:p>
        </p:txBody>
      </p:sp>
      <p:sp>
        <p:nvSpPr>
          <p:cNvPr id="4" name="מלבן 3"/>
          <p:cNvSpPr/>
          <p:nvPr/>
        </p:nvSpPr>
        <p:spPr>
          <a:xfrm>
            <a:off x="581192" y="5002030"/>
            <a:ext cx="11029616" cy="954107"/>
          </a:xfrm>
          <a:prstGeom prst="rect">
            <a:avLst/>
          </a:prstGeom>
        </p:spPr>
        <p:txBody>
          <a:bodyPr wrap="square">
            <a:spAutoFit/>
          </a:bodyPr>
          <a:lstStyle/>
          <a:p>
            <a:pPr algn="ctr"/>
            <a:r>
              <a:rPr lang="en-US" sz="2800" dirty="0"/>
              <a:t>It is possible to detect bacteria in concentrations of 10</a:t>
            </a:r>
            <a:r>
              <a:rPr lang="en-US" sz="2800" baseline="30000" dirty="0"/>
              <a:t>3</a:t>
            </a:r>
            <a:r>
              <a:rPr lang="en-US" sz="2800" dirty="0"/>
              <a:t> CFU/ml using Low Resolution Raman or fluorescence spectroscopy</a:t>
            </a:r>
            <a:endParaRPr lang="he-IL" sz="2800" dirty="0"/>
          </a:p>
        </p:txBody>
      </p:sp>
      <p:pic>
        <p:nvPicPr>
          <p:cNvPr id="5" name="Picture 2" descr="תוצאת תמונה עבור ‪glass of water bact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6161" y="1827304"/>
            <a:ext cx="3579678" cy="300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4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0"/>
            <a:r>
              <a:rPr lang="en-US" dirty="0"/>
              <a:t>Method</a:t>
            </a:r>
            <a:endParaRPr lang="he-IL" dirty="0"/>
          </a:p>
        </p:txBody>
      </p:sp>
      <p:cxnSp>
        <p:nvCxnSpPr>
          <p:cNvPr id="4" name="מחבר חץ ישר 4"/>
          <p:cNvCxnSpPr/>
          <p:nvPr/>
        </p:nvCxnSpPr>
        <p:spPr>
          <a:xfrm>
            <a:off x="3017830" y="4107656"/>
            <a:ext cx="141922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8246422" y="3630602"/>
                <a:ext cx="1852108" cy="954107"/>
              </a:xfrm>
              <a:prstGeom prst="rect">
                <a:avLst/>
              </a:prstGeom>
              <a:noFill/>
            </p:spPr>
            <p:txBody>
              <a:bodyPr wrap="square" rtlCol="0">
                <a:spAutoFit/>
              </a:bodyPr>
              <a:lstStyle/>
              <a:p>
                <a:pPr algn="ctr"/>
                <a:r>
                  <a:rPr lang="en-US" sz="2800" dirty="0">
                    <a:solidFill>
                      <a:schemeClr val="tx1">
                        <a:lumMod val="95000"/>
                        <a:lumOff val="5000"/>
                      </a:schemeClr>
                    </a:solidFill>
                  </a:rPr>
                  <a:t>Measure change in </a:t>
                </a:r>
                <a14:m>
                  <m:oMath xmlns:m="http://schemas.openxmlformats.org/officeDocument/2006/math">
                    <m:r>
                      <a:rPr lang="en-US" sz="2800" i="1">
                        <a:solidFill>
                          <a:schemeClr val="tx1">
                            <a:lumMod val="95000"/>
                            <a:lumOff val="5000"/>
                          </a:schemeClr>
                        </a:solidFill>
                        <a:latin typeface="Cambria Math" panose="02040503050406030204" pitchFamily="18" charset="0"/>
                      </a:rPr>
                      <m:t>𝜆</m:t>
                    </m:r>
                  </m:oMath>
                </a14:m>
                <a:endParaRPr lang="en-GB" sz="2800" dirty="0">
                  <a:solidFill>
                    <a:schemeClr val="tx1">
                      <a:lumMod val="95000"/>
                      <a:lumOff val="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46422" y="3630602"/>
                <a:ext cx="1852108" cy="954107"/>
              </a:xfrm>
              <a:prstGeom prst="rect">
                <a:avLst/>
              </a:prstGeom>
              <a:blipFill rotWithShape="0">
                <a:blip r:embed="rId2"/>
                <a:stretch>
                  <a:fillRect l="-5921" t="-7051" b="-17308"/>
                </a:stretch>
              </a:blipFill>
            </p:spPr>
            <p:txBody>
              <a:bodyPr/>
              <a:lstStyle/>
              <a:p>
                <a:r>
                  <a:rPr lang="en-GB">
                    <a:noFill/>
                  </a:rPr>
                  <a:t> </a:t>
                </a:r>
              </a:p>
            </p:txBody>
          </p:sp>
        </mc:Fallback>
      </mc:AlternateContent>
      <p:pic>
        <p:nvPicPr>
          <p:cNvPr id="3076" name="Picture 4" descr="תוצאת תמונה עבור ‪glass of water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553" y="2659273"/>
            <a:ext cx="1358447" cy="25775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24761" y="3685436"/>
            <a:ext cx="816746" cy="369332"/>
          </a:xfrm>
          <a:prstGeom prst="rect">
            <a:avLst/>
          </a:prstGeom>
          <a:noFill/>
        </p:spPr>
        <p:txBody>
          <a:bodyPr wrap="square" rtlCol="0">
            <a:spAutoFit/>
          </a:bodyPr>
          <a:lstStyle/>
          <a:p>
            <a:pPr algn="ctr"/>
            <a:r>
              <a:rPr lang="en-US" b="1" dirty="0"/>
              <a:t>2ml</a:t>
            </a:r>
            <a:endParaRPr lang="en-GB" b="1" dirty="0"/>
          </a:p>
        </p:txBody>
      </p:sp>
      <p:pic>
        <p:nvPicPr>
          <p:cNvPr id="21" name="Picture 4" descr="תוצאת תמונה עבור ‪flashlight clipart‬‏"/>
          <p:cNvPicPr>
            <a:picLocks noChangeAspect="1" noChangeArrowheads="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flipH="1">
            <a:off x="807588" y="4125098"/>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תוצאת תמונה עבור ‪flashlight clipart‬‏"/>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flipH="1">
            <a:off x="937789" y="3903008"/>
            <a:ext cx="1649342" cy="14036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תוצאת תמונה עבור ‪flashlight clip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67990" y="3607954"/>
            <a:ext cx="1649342" cy="14036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6699" y="6263002"/>
            <a:ext cx="11029616" cy="523220"/>
          </a:xfrm>
          <a:prstGeom prst="rect">
            <a:avLst/>
          </a:prstGeom>
          <a:noFill/>
        </p:spPr>
        <p:txBody>
          <a:bodyPr wrap="square" rtlCol="0">
            <a:spAutoFit/>
          </a:bodyPr>
          <a:lstStyle/>
          <a:p>
            <a:pPr algn="ctr"/>
            <a:r>
              <a:rPr lang="en-US" sz="2800" b="1" u="sng" dirty="0"/>
              <a:t>Entire procedure takes less than 5 minutes</a:t>
            </a:r>
            <a:endParaRPr lang="en-GB" sz="2800" b="1" u="sng" dirty="0"/>
          </a:p>
        </p:txBody>
      </p:sp>
      <p:cxnSp>
        <p:nvCxnSpPr>
          <p:cNvPr id="12" name="מחבר חץ ישר 11">
            <a:extLst>
              <a:ext uri="{FF2B5EF4-FFF2-40B4-BE49-F238E27FC236}">
                <a16:creationId xmlns:a16="http://schemas.microsoft.com/office/drawing/2014/main" id="{42F32CB3-094E-426F-8C47-B84FE58E4DB2}"/>
              </a:ext>
            </a:extLst>
          </p:cNvPr>
          <p:cNvCxnSpPr/>
          <p:nvPr/>
        </p:nvCxnSpPr>
        <p:spPr>
          <a:xfrm>
            <a:off x="6189022" y="4066308"/>
            <a:ext cx="2057400" cy="7144"/>
          </a:xfrm>
          <a:prstGeom prst="straightConnector1">
            <a:avLst/>
          </a:prstGeom>
          <a:ln w="1016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66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rtl="0"/>
            <a:r>
              <a:rPr lang="en-US" dirty="0"/>
              <a:t>Initial Results - Water</a:t>
            </a:r>
            <a:endParaRPr lang="en-GB" dirty="0"/>
          </a:p>
        </p:txBody>
      </p:sp>
      <p:grpSp>
        <p:nvGrpSpPr>
          <p:cNvPr id="9" name="קבוצה 8"/>
          <p:cNvGrpSpPr/>
          <p:nvPr/>
        </p:nvGrpSpPr>
        <p:grpSpPr>
          <a:xfrm>
            <a:off x="10542196" y="2162174"/>
            <a:ext cx="1462902" cy="1673767"/>
            <a:chOff x="9731840" y="1996692"/>
            <a:chExt cx="1462902" cy="1673767"/>
          </a:xfrm>
        </p:grpSpPr>
        <p:pic>
          <p:nvPicPr>
            <p:cNvPr id="10" name="תמונה 9"/>
            <p:cNvPicPr>
              <a:picLocks noChangeAspect="1"/>
            </p:cNvPicPr>
            <p:nvPr/>
          </p:nvPicPr>
          <p:blipFill rotWithShape="1">
            <a:blip r:embed="rId3"/>
            <a:srcRect l="96938" t="5300" r="155" b="82807"/>
            <a:stretch/>
          </p:blipFill>
          <p:spPr>
            <a:xfrm>
              <a:off x="10222759" y="2289998"/>
              <a:ext cx="671082" cy="1380461"/>
            </a:xfrm>
            <a:prstGeom prst="rect">
              <a:avLst/>
            </a:prstGeom>
          </p:spPr>
        </p:pic>
        <p:sp>
          <p:nvSpPr>
            <p:cNvPr id="11" name="TextBox 10"/>
            <p:cNvSpPr txBox="1"/>
            <p:nvPr/>
          </p:nvSpPr>
          <p:spPr>
            <a:xfrm>
              <a:off x="9731840" y="1996692"/>
              <a:ext cx="1462902" cy="369332"/>
            </a:xfrm>
            <a:prstGeom prst="rect">
              <a:avLst/>
            </a:prstGeom>
            <a:noFill/>
          </p:spPr>
          <p:txBody>
            <a:bodyPr wrap="square" rtlCol="0">
              <a:spAutoFit/>
            </a:bodyPr>
            <a:lstStyle/>
            <a:p>
              <a:r>
                <a:rPr lang="en-US" dirty="0"/>
                <a:t>Relative F.U</a:t>
              </a:r>
              <a:endParaRPr lang="en-GB" dirty="0"/>
            </a:p>
          </p:txBody>
        </p:sp>
      </p:grpSp>
      <p:pic>
        <p:nvPicPr>
          <p:cNvPr id="8" name="תמונה 7"/>
          <p:cNvPicPr>
            <a:picLocks noChangeAspect="1"/>
          </p:cNvPicPr>
          <p:nvPr/>
        </p:nvPicPr>
        <p:blipFill rotWithShape="1">
          <a:blip r:embed="rId4"/>
          <a:srcRect t="2181" r="4207"/>
          <a:stretch/>
        </p:blipFill>
        <p:spPr>
          <a:xfrm>
            <a:off x="1089234" y="2264228"/>
            <a:ext cx="9070766" cy="4577945"/>
          </a:xfrm>
          <a:prstGeom prst="rect">
            <a:avLst/>
          </a:prstGeom>
        </p:spPr>
      </p:pic>
    </p:spTree>
    <p:extLst>
      <p:ext uri="{BB962C8B-B14F-4D97-AF65-F5344CB8AC3E}">
        <p14:creationId xmlns:p14="http://schemas.microsoft.com/office/powerpoint/2010/main" val="146595114"/>
      </p:ext>
    </p:extLst>
  </p:cSld>
  <p:clrMapOvr>
    <a:masterClrMapping/>
  </p:clrMapOvr>
</p:sld>
</file>

<file path=ppt/theme/theme1.xml><?xml version="1.0" encoding="utf-8"?>
<a:theme xmlns:a="http://schemas.openxmlformats.org/drawingml/2006/main" name="דיבידנד">
  <a:themeElements>
    <a:clrScheme name="דיבידנד">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דיבידנד">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דיבידנד">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TM03457464[[fn=דיבידנד]]</Template>
  <TotalTime>3051</TotalTime>
  <Words>1944</Words>
  <Application>Microsoft Office PowerPoint</Application>
  <PresentationFormat>מסך רחב</PresentationFormat>
  <Paragraphs>364</Paragraphs>
  <Slides>39</Slides>
  <Notes>20</Notes>
  <HiddenSlides>4</HiddenSlides>
  <MMClips>0</MMClips>
  <ScaleCrop>false</ScaleCrop>
  <HeadingPairs>
    <vt:vector size="6" baseType="variant">
      <vt:variant>
        <vt:lpstr>גופנים בשימוש</vt:lpstr>
      </vt:variant>
      <vt:variant>
        <vt:i4>11</vt:i4>
      </vt:variant>
      <vt:variant>
        <vt:lpstr>ערכת נושא</vt:lpstr>
      </vt:variant>
      <vt:variant>
        <vt:i4>1</vt:i4>
      </vt:variant>
      <vt:variant>
        <vt:lpstr>כותרות שקופיות</vt:lpstr>
      </vt:variant>
      <vt:variant>
        <vt:i4>39</vt:i4>
      </vt:variant>
    </vt:vector>
  </HeadingPairs>
  <TitlesOfParts>
    <vt:vector size="51" baseType="lpstr">
      <vt:lpstr>Arial</vt:lpstr>
      <vt:lpstr>Calibri</vt:lpstr>
      <vt:lpstr>Calibri Light</vt:lpstr>
      <vt:lpstr>Cambria Math</vt:lpstr>
      <vt:lpstr>Corbel</vt:lpstr>
      <vt:lpstr>Courier New</vt:lpstr>
      <vt:lpstr>David</vt:lpstr>
      <vt:lpstr>Gill Sans MT</vt:lpstr>
      <vt:lpstr>Segoe UI</vt:lpstr>
      <vt:lpstr>Wingdings</vt:lpstr>
      <vt:lpstr>Wingdings 2</vt:lpstr>
      <vt:lpstr>דיבידנד</vt:lpstr>
      <vt:lpstr>Rapid Detection and Quantification of Bacteria in Drinking Water Using Raman and Fluorescence Spectroscopies</vt:lpstr>
      <vt:lpstr>Microbial Water Contamination</vt:lpstr>
      <vt:lpstr>Industrial damage</vt:lpstr>
      <vt:lpstr>Post-harvest food safety</vt:lpstr>
      <vt:lpstr>Current Methods</vt:lpstr>
      <vt:lpstr>Spectroscopy</vt:lpstr>
      <vt:lpstr>Hypothesis</vt:lpstr>
      <vt:lpstr>Method</vt:lpstr>
      <vt:lpstr>Initial Results - Water</vt:lpstr>
      <vt:lpstr>Initial Results – Finding peaks</vt:lpstr>
      <vt:lpstr>מצגת של PowerPoint‏</vt:lpstr>
      <vt:lpstr>Partial least squares (pls)</vt:lpstr>
      <vt:lpstr>מצגת של PowerPoint‏</vt:lpstr>
      <vt:lpstr>Validating the model</vt:lpstr>
      <vt:lpstr>Fluorescence Spectroscopy</vt:lpstr>
      <vt:lpstr>Detection with Fluorescence spectroscopy</vt:lpstr>
      <vt:lpstr>Fluorescence Spectroscopy</vt:lpstr>
      <vt:lpstr>מצגת של PowerPoint‏</vt:lpstr>
      <vt:lpstr>מצגת של PowerPoint‏</vt:lpstr>
      <vt:lpstr>מצגת של PowerPoint‏</vt:lpstr>
      <vt:lpstr>Initial Results – Finding peaks</vt:lpstr>
      <vt:lpstr>Initial Results – Finding peaks</vt:lpstr>
      <vt:lpstr>Model results - quantification</vt:lpstr>
      <vt:lpstr>Hypothesis</vt:lpstr>
      <vt:lpstr>from the bench to the FIELD using real Water samples</vt:lpstr>
      <vt:lpstr>Summary</vt:lpstr>
      <vt:lpstr>Conclusions</vt:lpstr>
      <vt:lpstr>Thanks</vt:lpstr>
      <vt:lpstr>Findings</vt:lpstr>
      <vt:lpstr>Questions?</vt:lpstr>
      <vt:lpstr>Raman spectra of bacteria</vt:lpstr>
      <vt:lpstr>Low resolution RAMAN SPECTROSCOPY</vt:lpstr>
      <vt:lpstr>Detection with low resolution raman spectroscopy</vt:lpstr>
      <vt:lpstr>Discrimination between species</vt:lpstr>
      <vt:lpstr>Hypothesis</vt:lpstr>
      <vt:lpstr>Fluorescence Spectroscopy</vt:lpstr>
      <vt:lpstr>What is the molecular fingerprint? E. coli</vt:lpstr>
      <vt:lpstr>What is the molecular fingerprint? Heterotrophic Bacteria</vt:lpstr>
      <vt:lpstr>What is the molecular fingerprint?</vt:lpstr>
    </vt:vector>
  </TitlesOfParts>
  <Company>Yaron'S Team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Quantification of Bacteria in Drinking Water Using Raman and Fluorescence Spectroscopy</dc:title>
  <dc:creator>עטרה בקל</dc:creator>
  <cp:lastModifiedBy>עטרה בקל</cp:lastModifiedBy>
  <cp:revision>239</cp:revision>
  <dcterms:created xsi:type="dcterms:W3CDTF">2018-01-16T12:24:19Z</dcterms:created>
  <dcterms:modified xsi:type="dcterms:W3CDTF">2018-10-10T09:23:07Z</dcterms:modified>
</cp:coreProperties>
</file>